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35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2061B-4127-41AE-A027-4AAD4FD47298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EFBEE-972F-453A-A551-355BAEEF462D}" type="slidenum">
              <a:rPr lang="en-US" smtClean="0"/>
              <a:t>‹Nr.›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540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2061B-4127-41AE-A027-4AAD4FD47298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EFBEE-972F-453A-A551-355BAEEF462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06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2061B-4127-41AE-A027-4AAD4FD47298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EFBEE-972F-453A-A551-355BAEEF462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676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2061B-4127-41AE-A027-4AAD4FD47298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EFBEE-972F-453A-A551-355BAEEF462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385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2061B-4127-41AE-A027-4AAD4FD47298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EFBEE-972F-453A-A551-355BAEEF462D}" type="slidenum">
              <a:rPr lang="en-US" smtClean="0"/>
              <a:t>‹Nr.›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3419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2061B-4127-41AE-A027-4AAD4FD47298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EFBEE-972F-453A-A551-355BAEEF462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97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2061B-4127-41AE-A027-4AAD4FD47298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EFBEE-972F-453A-A551-355BAEEF462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408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2061B-4127-41AE-A027-4AAD4FD47298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EFBEE-972F-453A-A551-355BAEEF462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86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2061B-4127-41AE-A027-4AAD4FD47298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EFBEE-972F-453A-A551-355BAEEF462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77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F42061B-4127-41AE-A027-4AAD4FD47298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AEFBEE-972F-453A-A551-355BAEEF462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99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2061B-4127-41AE-A027-4AAD4FD47298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EFBEE-972F-453A-A551-355BAEEF462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655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F42061B-4127-41AE-A027-4AAD4FD47298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4AEFBEE-972F-453A-A551-355BAEEF462D}" type="slidenum">
              <a:rPr lang="en-US" smtClean="0"/>
              <a:t>‹Nr.›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869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4.sv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hyperlink" Target="http://embassies.gov.il/vienna/ConsularServices/Pages/Visa-Information.aspx" TargetMode="External"/><Relationship Id="rId9" Type="http://schemas.openxmlformats.org/officeDocument/2006/relationships/hyperlink" Target="https://www.foreigncredits.com/Resources/GPA-Calculator/Austri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hyperlink" Target="http://www.momondo.com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overseas.haifa.ac.il/images/Syllabus_Semester_B2017_13_sessions.pdf" TargetMode="External"/><Relationship Id="rId13" Type="http://schemas.openxmlformats.org/officeDocument/2006/relationships/hyperlink" Target="http://overseas.haifa.ac.il/images/Syllabus_Jewish_Philosophy_Spring_2016.pdf" TargetMode="External"/><Relationship Id="rId3" Type="http://schemas.openxmlformats.org/officeDocument/2006/relationships/hyperlink" Target="http://overseas.haifa.ac.il/index.php/academics/undergraduate-program/courses/course-schedule/17-courses/229-contemporary-arab-thought-and-culture" TargetMode="External"/><Relationship Id="rId7" Type="http://schemas.openxmlformats.org/officeDocument/2006/relationships/hyperlink" Target="http://overseas.haifa.ac.il/images/Arab_Israeli_Relations_Syllabus_spring_2017.pdf" TargetMode="External"/><Relationship Id="rId12" Type="http://schemas.openxmlformats.org/officeDocument/2006/relationships/hyperlink" Target="http://overseas.haifa.ac.il/images/syllabus_for_arms_control_course_Spring_2016.pdf" TargetMode="External"/><Relationship Id="rId2" Type="http://schemas.openxmlformats.org/officeDocument/2006/relationships/hyperlink" Target="http://overseas.haifa.ac.il/images/Contemporary_Arab_Thought_and_Culture_Spring_2016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overseas.haifa.ac.il/images/Israel_Stories_Syllabus.2017.pdf" TargetMode="External"/><Relationship Id="rId11" Type="http://schemas.openxmlformats.org/officeDocument/2006/relationships/hyperlink" Target="http://overseas.haifa.ac.il/images/Islamic_Fundamentalism_in_the_Arab_World_-_Spring_2016.pdf" TargetMode="External"/><Relationship Id="rId5" Type="http://schemas.openxmlformats.org/officeDocument/2006/relationships/hyperlink" Target="http://overseas.haifa.ac.il/images/Peace__Conflict_Honors_Seminar-_Spring_2016.pdf" TargetMode="External"/><Relationship Id="rId15" Type="http://schemas.openxmlformats.org/officeDocument/2006/relationships/hyperlink" Target="http://overseas.haifa.ac.il/images/Syllabus_Refugees_Mental_Health-_Spring_2016.pdf" TargetMode="External"/><Relationship Id="rId10" Type="http://schemas.openxmlformats.org/officeDocument/2006/relationships/hyperlink" Target="http://overseas.haifa.ac.il/images/Barak_Ben-Avinoam_Introduction_to_Entrepreneurship.pdf" TargetMode="External"/><Relationship Id="rId4" Type="http://schemas.openxmlformats.org/officeDocument/2006/relationships/hyperlink" Target="http://overseas.haifa.ac.il/images/HU_Israel_Jewish_Redemption_or_Demise_spring_2017.pdf" TargetMode="External"/><Relationship Id="rId9" Type="http://schemas.openxmlformats.org/officeDocument/2006/relationships/hyperlink" Target="http://overseas.haifa.ac.il/images/Syllabus_CMemory_2017.pdf" TargetMode="External"/><Relationship Id="rId14" Type="http://schemas.openxmlformats.org/officeDocument/2006/relationships/hyperlink" Target="http://overseas.haifa.ac.il/images/Undergrad/Women_in_Israel_spring_2016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Infos</a:t>
            </a:r>
            <a:br>
              <a:rPr lang="de-AT" dirty="0"/>
            </a:br>
            <a:r>
              <a:rPr lang="de-AT" dirty="0"/>
              <a:t>    für Haifa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 l="20208" t="20694" r="15314" b="12500"/>
          <a:stretch/>
        </p:blipFill>
        <p:spPr>
          <a:xfrm>
            <a:off x="6296025" y="758952"/>
            <a:ext cx="5895975" cy="458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464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Mitarbeiterauswei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7771" y="2337314"/>
            <a:ext cx="914400" cy="9144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419225" y="2257231"/>
            <a:ext cx="8945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Für das Studium in Haifa ist ein gültiger Reisepass und ein Studierendenvisum (A2) notwendig.</a:t>
            </a:r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1419225" y="2529765"/>
            <a:ext cx="7472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Dieser wird in der Israelischen Botschaft in Wien ausgestellt. (43 €) </a:t>
            </a:r>
          </a:p>
          <a:p>
            <a:r>
              <a:rPr lang="de-AT" dirty="0">
                <a:hlinkClick r:id="rId4"/>
              </a:rPr>
              <a:t>http://embassies.gov.il/vienna/ConsularServices/Pages/Visa-Information.aspx</a:t>
            </a:r>
            <a:r>
              <a:rPr lang="de-AT" dirty="0"/>
              <a:t> 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419225" y="3822982"/>
            <a:ext cx="982955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Mit österreichischen EC Karte kann man an den meisten Bargeldautomaten beheben.</a:t>
            </a:r>
          </a:p>
          <a:p>
            <a:r>
              <a:rPr lang="de-AT" dirty="0"/>
              <a:t>Kreditkarte ist absolut notwendig! Überprüfen wieviel bei Fremdwährung an Aufschlag gerechnet wird,</a:t>
            </a:r>
          </a:p>
          <a:p>
            <a:r>
              <a:rPr lang="de-AT" dirty="0"/>
              <a:t>ev. Eine gesonderte Karte anfragen.</a:t>
            </a:r>
          </a:p>
          <a:p>
            <a:r>
              <a:rPr lang="de-AT" dirty="0"/>
              <a:t>Bevor man große Geldsummen wechselt, immer den angeboten Wechselkurs überprüfen.</a:t>
            </a:r>
          </a:p>
          <a:p>
            <a:r>
              <a:rPr lang="de-AT" dirty="0"/>
              <a:t>Tipp: In Jerusalem beim Jaffa-Gate wurde heuer ein sehr vorteilhafter Wechselkurs angeboten.</a:t>
            </a:r>
            <a:endParaRPr lang="en-US" dirty="0"/>
          </a:p>
        </p:txBody>
      </p:sp>
      <p:pic>
        <p:nvPicPr>
          <p:cNvPr id="3" name="Grafik 2" descr="Kreditkart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7771" y="3757516"/>
            <a:ext cx="914400" cy="914400"/>
          </a:xfrm>
          <a:prstGeom prst="rect">
            <a:avLst/>
          </a:prstGeom>
        </p:spPr>
      </p:pic>
      <p:pic>
        <p:nvPicPr>
          <p:cNvPr id="11" name="Grafik 10" descr="Diplom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7771" y="336884"/>
            <a:ext cx="914400" cy="914400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1419225" y="481735"/>
            <a:ext cx="102160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>
                <a:solidFill>
                  <a:schemeClr val="tx2">
                    <a:lumMod val="75000"/>
                  </a:schemeClr>
                </a:solidFill>
              </a:rPr>
              <a:t>Noten Transkript </a:t>
            </a:r>
            <a:r>
              <a:rPr lang="de-AT" dirty="0"/>
              <a:t>Für die Bewerbung an der Uni Haifa ist ein englischer Noten Transkript notwendig.</a:t>
            </a:r>
            <a:br>
              <a:rPr lang="de-AT" dirty="0"/>
            </a:br>
            <a:r>
              <a:rPr lang="de-AT" dirty="0"/>
              <a:t>Dieser ist über </a:t>
            </a:r>
            <a:r>
              <a:rPr lang="de-AT" dirty="0" err="1"/>
              <a:t>PLUSOnline</a:t>
            </a:r>
            <a:r>
              <a:rPr lang="de-AT" dirty="0"/>
              <a:t> Visitenkarte/Studienerfolgsnachweis abrufbar. Zusätzlich müssen die Noten zum amerikanischen Notendurchschnitt umgewandelt werden (GPA). Dieses Online-Tool hilft weiter: </a:t>
            </a:r>
            <a:r>
              <a:rPr lang="de-AT" dirty="0">
                <a:hlinkClick r:id="rId9"/>
              </a:rPr>
              <a:t>https://www.foreigncredits.com/Resources/GPA-Calculator/Austria</a:t>
            </a:r>
            <a:r>
              <a:rPr lang="de-AT" dirty="0"/>
              <a:t> </a:t>
            </a:r>
          </a:p>
          <a:p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360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Flugzeu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275" y="423565"/>
            <a:ext cx="914400" cy="9144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419225" y="419100"/>
            <a:ext cx="10000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Mehrere tägliche Direktverbindungen aus Wien (VIE), mit RJ anfahren oder von SBG-Flughafen anfliegen</a:t>
            </a:r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1419225" y="691634"/>
            <a:ext cx="97460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Tickets über Internet-Suchmaschinen suchen (bspw. </a:t>
            </a:r>
            <a:r>
              <a:rPr lang="de-AT" dirty="0">
                <a:hlinkClick r:id="rId4"/>
              </a:rPr>
              <a:t>www.momondo.com</a:t>
            </a:r>
            <a:r>
              <a:rPr lang="de-AT" dirty="0"/>
              <a:t>), man kann viel Geld sparen.</a:t>
            </a:r>
          </a:p>
          <a:p>
            <a:r>
              <a:rPr lang="de-AT" dirty="0"/>
              <a:t>Vorsicht </a:t>
            </a:r>
            <a:r>
              <a:rPr lang="de-AT" dirty="0" err="1"/>
              <a:t>Shabbat</a:t>
            </a:r>
            <a:r>
              <a:rPr lang="de-AT" dirty="0"/>
              <a:t>, also nicht zwischen Freitag nach Mittag und Samstag bis 16 Uhr in TLV landen!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413368" y="1767251"/>
            <a:ext cx="987219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/>
              <a:t>Ganz Israel ist mit einem ausgezeichneten „</a:t>
            </a:r>
            <a:r>
              <a:rPr lang="de-AT" dirty="0" err="1"/>
              <a:t>Öffi</a:t>
            </a:r>
            <a:r>
              <a:rPr lang="de-AT" dirty="0"/>
              <a:t>“-Angebot vernetzt – Vorsicht </a:t>
            </a:r>
            <a:r>
              <a:rPr lang="de-AT" dirty="0" err="1"/>
              <a:t>Shabbat</a:t>
            </a:r>
            <a:r>
              <a:rPr lang="de-AT" dirty="0"/>
              <a:t>!</a:t>
            </a:r>
          </a:p>
          <a:p>
            <a:r>
              <a:rPr lang="de-AT" dirty="0"/>
              <a:t>Zur Routenplanung am besten mit Google Maps verwenden, oder App „</a:t>
            </a:r>
            <a:r>
              <a:rPr lang="de-AT" dirty="0" err="1"/>
              <a:t>Moovit</a:t>
            </a:r>
            <a:r>
              <a:rPr lang="de-AT" dirty="0"/>
              <a:t>“.</a:t>
            </a:r>
          </a:p>
          <a:p>
            <a:r>
              <a:rPr lang="de-AT" i="1" dirty="0"/>
              <a:t>Anreise zur Uni:</a:t>
            </a:r>
          </a:p>
          <a:p>
            <a:r>
              <a:rPr lang="de-AT" dirty="0"/>
              <a:t>Zug von Ben Gurion Airport zu Haifa, Hof </a:t>
            </a:r>
            <a:r>
              <a:rPr lang="de-AT" dirty="0" err="1"/>
              <a:t>HaKarmel</a:t>
            </a:r>
            <a:r>
              <a:rPr lang="de-AT" dirty="0"/>
              <a:t> (ca. 1h10), dort zum Autobus-Center gehen (3 min):</a:t>
            </a:r>
          </a:p>
          <a:p>
            <a:r>
              <a:rPr lang="de-AT" dirty="0"/>
              <a:t>Autobus 146 zu „University“ – für Autobus braucht man Bargeld!</a:t>
            </a:r>
            <a:endParaRPr lang="en-US" dirty="0"/>
          </a:p>
        </p:txBody>
      </p:sp>
      <p:pic>
        <p:nvPicPr>
          <p:cNvPr id="3" name="Grafik 2" descr="Zu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0275" y="181857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636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416186"/>
              </p:ext>
            </p:extLst>
          </p:nvPr>
        </p:nvGraphicFramePr>
        <p:xfrm>
          <a:off x="1091681" y="159371"/>
          <a:ext cx="9619860" cy="6506500"/>
        </p:xfrm>
        <a:graphic>
          <a:graphicData uri="http://schemas.openxmlformats.org/drawingml/2006/table">
            <a:tbl>
              <a:tblPr/>
              <a:tblGrid>
                <a:gridCol w="1923972">
                  <a:extLst>
                    <a:ext uri="{9D8B030D-6E8A-4147-A177-3AD203B41FA5}">
                      <a16:colId xmlns:a16="http://schemas.microsoft.com/office/drawing/2014/main" val="2042483084"/>
                    </a:ext>
                  </a:extLst>
                </a:gridCol>
                <a:gridCol w="1923972">
                  <a:extLst>
                    <a:ext uri="{9D8B030D-6E8A-4147-A177-3AD203B41FA5}">
                      <a16:colId xmlns:a16="http://schemas.microsoft.com/office/drawing/2014/main" val="2622437111"/>
                    </a:ext>
                  </a:extLst>
                </a:gridCol>
                <a:gridCol w="1923972">
                  <a:extLst>
                    <a:ext uri="{9D8B030D-6E8A-4147-A177-3AD203B41FA5}">
                      <a16:colId xmlns:a16="http://schemas.microsoft.com/office/drawing/2014/main" val="37889474"/>
                    </a:ext>
                  </a:extLst>
                </a:gridCol>
                <a:gridCol w="1923972">
                  <a:extLst>
                    <a:ext uri="{9D8B030D-6E8A-4147-A177-3AD203B41FA5}">
                      <a16:colId xmlns:a16="http://schemas.microsoft.com/office/drawing/2014/main" val="4223324287"/>
                    </a:ext>
                  </a:extLst>
                </a:gridCol>
                <a:gridCol w="1923972">
                  <a:extLst>
                    <a:ext uri="{9D8B030D-6E8A-4147-A177-3AD203B41FA5}">
                      <a16:colId xmlns:a16="http://schemas.microsoft.com/office/drawing/2014/main" val="694019331"/>
                    </a:ext>
                  </a:extLst>
                </a:gridCol>
              </a:tblGrid>
              <a:tr h="271605"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US" sz="1800" b="1" dirty="0">
                          <a:effectLst/>
                          <a:latin typeface="andale mono"/>
                        </a:rPr>
                        <a:t>SPRING 2017</a:t>
                      </a:r>
                      <a:endParaRPr lang="en-US" sz="1800" dirty="0">
                        <a:effectLst/>
                      </a:endParaRPr>
                    </a:p>
                  </a:txBody>
                  <a:tcPr marL="5995" marR="5995" marT="4796" marB="4796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9777063"/>
                  </a:ext>
                </a:extLst>
              </a:tr>
              <a:tr h="24064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dirty="0">
                          <a:effectLst/>
                          <a:latin typeface="andale mono"/>
                        </a:rPr>
                        <a:t>Hours</a:t>
                      </a:r>
                      <a:endParaRPr lang="en-US" sz="1400" dirty="0">
                        <a:effectLst/>
                      </a:endParaRPr>
                    </a:p>
                  </a:txBody>
                  <a:tcPr marL="5995" marR="5995" marT="4796" marB="4796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dirty="0">
                          <a:effectLst/>
                          <a:latin typeface="andale mono"/>
                        </a:rPr>
                        <a:t>Monday</a:t>
                      </a:r>
                      <a:endParaRPr lang="en-US" sz="1400" dirty="0">
                        <a:effectLst/>
                      </a:endParaRPr>
                    </a:p>
                  </a:txBody>
                  <a:tcPr marL="5995" marR="5995" marT="4796" marB="4796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>
                          <a:effectLst/>
                          <a:latin typeface="andale mono"/>
                        </a:rPr>
                        <a:t>Tuesday</a:t>
                      </a:r>
                      <a:endParaRPr lang="en-US" sz="1400">
                        <a:effectLst/>
                      </a:endParaRPr>
                    </a:p>
                  </a:txBody>
                  <a:tcPr marL="5995" marR="5995" marT="4796" marB="4796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>
                          <a:effectLst/>
                          <a:latin typeface="andale mono"/>
                        </a:rPr>
                        <a:t>Wednesday</a:t>
                      </a:r>
                      <a:endParaRPr lang="en-US" sz="1400">
                        <a:effectLst/>
                      </a:endParaRPr>
                    </a:p>
                  </a:txBody>
                  <a:tcPr marL="5995" marR="5995" marT="4796" marB="4796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dirty="0">
                          <a:effectLst/>
                          <a:latin typeface="andale mono"/>
                        </a:rPr>
                        <a:t>Thursday</a:t>
                      </a:r>
                      <a:endParaRPr lang="en-US" sz="1400" dirty="0">
                        <a:effectLst/>
                      </a:endParaRPr>
                    </a:p>
                  </a:txBody>
                  <a:tcPr marL="5995" marR="5995" marT="4796" marB="4796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2422051"/>
                  </a:ext>
                </a:extLst>
              </a:tr>
              <a:tr h="1080025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>
                          <a:effectLst/>
                          <a:latin typeface="andale mono"/>
                        </a:rPr>
                        <a:t>8:00-12:00</a:t>
                      </a:r>
                      <a:endParaRPr lang="en-US" sz="1000">
                        <a:effectLst/>
                      </a:endParaRPr>
                    </a:p>
                  </a:txBody>
                  <a:tcPr marL="5995" marR="5995" marT="4796" marB="4796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n-US" sz="1400" dirty="0">
                          <a:effectLst/>
                          <a:latin typeface="andale mono"/>
                        </a:rPr>
                        <a:t>All Hebrew classes meet Mondays through Thursdays for two hours, </a:t>
                      </a:r>
                      <a:br>
                        <a:rPr lang="en-US" sz="1400" dirty="0">
                          <a:effectLst/>
                          <a:latin typeface="andale mono"/>
                        </a:rPr>
                      </a:br>
                      <a:r>
                        <a:rPr lang="en-US" sz="1400" dirty="0">
                          <a:effectLst/>
                          <a:latin typeface="andale mono"/>
                        </a:rPr>
                        <a:t>either from 8:00 - 10:00 a.m. or from 10:00 a.m. - 12:00 p.m. depending on the level. </a:t>
                      </a:r>
                      <a:br>
                        <a:rPr lang="en-US" sz="1400" dirty="0">
                          <a:effectLst/>
                          <a:latin typeface="andale mono"/>
                        </a:rPr>
                      </a:br>
                      <a:r>
                        <a:rPr lang="en-US" sz="1400" dirty="0">
                          <a:effectLst/>
                          <a:latin typeface="andale mono"/>
                        </a:rPr>
                        <a:t>Modern Standard Arabic classes meet 3 days a week for two hours each morning.</a:t>
                      </a:r>
                      <a:endParaRPr lang="en-US" sz="1400" dirty="0">
                        <a:effectLst/>
                      </a:endParaRPr>
                    </a:p>
                  </a:txBody>
                  <a:tcPr marL="5995" marR="5995" marT="4796" marB="4796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924055"/>
                  </a:ext>
                </a:extLst>
              </a:tr>
              <a:tr h="2283557">
                <a:tc>
                  <a:txBody>
                    <a:bodyPr/>
                    <a:lstStyle/>
                    <a:p>
                      <a:pPr algn="l" fontAlgn="t"/>
                      <a:br>
                        <a:rPr lang="en-US" sz="1000" b="1">
                          <a:effectLst/>
                          <a:latin typeface="andale mono"/>
                        </a:rPr>
                      </a:br>
                      <a:r>
                        <a:rPr lang="en-US" sz="1000" b="1">
                          <a:effectLst/>
                          <a:latin typeface="andale mono"/>
                        </a:rPr>
                        <a:t>12:00-15:00</a:t>
                      </a:r>
                      <a:endParaRPr lang="en-US" sz="1000">
                        <a:effectLst/>
                      </a:endParaRPr>
                    </a:p>
                  </a:txBody>
                  <a:tcPr marL="5995" marR="5995" marT="4796" marB="4796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solidFill>
                            <a:srgbClr val="0077BB"/>
                          </a:solidFill>
                          <a:effectLst/>
                          <a:latin typeface="andale mono"/>
                          <a:hlinkClick r:id="rId2"/>
                        </a:rPr>
                        <a:t>Contemporary Arab Thought and Culture</a:t>
                      </a:r>
                      <a:endParaRPr lang="en-US" sz="1200" dirty="0">
                        <a:effectLst/>
                      </a:endParaRPr>
                    </a:p>
                    <a:p>
                      <a:pPr algn="l" fontAlgn="t"/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  <a:latin typeface="andale mono"/>
                          <a:hlinkClick r:id="rId3"/>
                        </a:rPr>
                        <a:t>Dr. R. </a:t>
                      </a:r>
                      <a:r>
                        <a:rPr lang="en-US" sz="1200" u="none" strike="noStrike" dirty="0" err="1">
                          <a:solidFill>
                            <a:srgbClr val="000000"/>
                          </a:solidFill>
                          <a:effectLst/>
                          <a:latin typeface="andale mono"/>
                          <a:hlinkClick r:id="rId3"/>
                        </a:rPr>
                        <a:t>Zaher</a:t>
                      </a:r>
                      <a:r>
                        <a:rPr lang="en-US" sz="1200" u="none" strike="noStrike" dirty="0">
                          <a:solidFill>
                            <a:srgbClr val="000000"/>
                          </a:solidFill>
                          <a:effectLst/>
                          <a:latin typeface="andale mono"/>
                          <a:hlinkClick r:id="rId3"/>
                        </a:rPr>
                        <a:t>-</a:t>
                      </a:r>
                      <a:endParaRPr lang="en-US" sz="1200" dirty="0">
                        <a:effectLst/>
                      </a:endParaRPr>
                    </a:p>
                    <a:p>
                      <a:pPr algn="l" fontAlgn="t"/>
                      <a:r>
                        <a:rPr lang="en-US" sz="1200" u="none" strike="noStrike" dirty="0">
                          <a:solidFill>
                            <a:srgbClr val="0077BB"/>
                          </a:solidFill>
                          <a:effectLst/>
                          <a:latin typeface="andale mono"/>
                          <a:hlinkClick r:id="rId3"/>
                        </a:rPr>
                        <a:t>Room: 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ndale mono"/>
                        </a:rPr>
                        <a:t>Terrace Bldg. 2006</a:t>
                      </a:r>
                      <a:endParaRPr lang="en-US" sz="1200" dirty="0">
                        <a:effectLst/>
                      </a:endParaRPr>
                    </a:p>
                    <a:p>
                      <a:pPr algn="l" fontAlgn="t"/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algn="l" fontAlgn="t"/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algn="l" fontAlgn="t"/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algn="l" fontAlgn="t"/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algn="l" fontAlgn="t"/>
                      <a:r>
                        <a:rPr lang="en-US" sz="1200" u="none" strike="noStrike" dirty="0">
                          <a:solidFill>
                            <a:srgbClr val="0077BB"/>
                          </a:solidFill>
                          <a:effectLst/>
                          <a:latin typeface="andale mono"/>
                          <a:hlinkClick r:id="rId4"/>
                        </a:rPr>
                        <a:t>Israel: Jewish Redemption or National Demise</a:t>
                      </a:r>
                      <a:endParaRPr lang="en-US" sz="1200" dirty="0">
                        <a:effectLst/>
                      </a:endParaRPr>
                    </a:p>
                    <a:p>
                      <a:pPr algn="l" fontAlgn="t"/>
                      <a:r>
                        <a:rPr lang="en-US" sz="1200" dirty="0">
                          <a:effectLst/>
                          <a:latin typeface="andale mono"/>
                        </a:rPr>
                        <a:t>Mr. Y. </a:t>
                      </a:r>
                      <a:r>
                        <a:rPr lang="en-US" sz="1200" dirty="0" err="1">
                          <a:effectLst/>
                          <a:latin typeface="andale mono"/>
                        </a:rPr>
                        <a:t>Neeman</a:t>
                      </a:r>
                      <a:r>
                        <a:rPr lang="en-US" sz="1200" dirty="0">
                          <a:effectLst/>
                          <a:latin typeface="andale mono"/>
                        </a:rPr>
                        <a:t>-</a:t>
                      </a:r>
                      <a:endParaRPr lang="en-US" sz="1200" dirty="0">
                        <a:effectLst/>
                      </a:endParaRPr>
                    </a:p>
                    <a:p>
                      <a:pPr algn="l" fontAlgn="t"/>
                      <a:r>
                        <a:rPr lang="en-US" sz="1200" dirty="0">
                          <a:effectLst/>
                          <a:latin typeface="andale mono"/>
                        </a:rPr>
                        <a:t>Room: Terrace Bldg. 2015</a:t>
                      </a:r>
                      <a:endParaRPr lang="en-US" sz="1200" dirty="0">
                        <a:effectLst/>
                      </a:endParaRPr>
                    </a:p>
                  </a:txBody>
                  <a:tcPr marL="5995" marR="5995" marT="4796" marB="4796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solidFill>
                            <a:srgbClr val="0077BB"/>
                          </a:solidFill>
                          <a:effectLst/>
                          <a:latin typeface="andale mono"/>
                          <a:hlinkClick r:id="rId5"/>
                        </a:rPr>
                        <a:t>Peace &amp; Conflict Honors Seminar II: War and Peace</a:t>
                      </a:r>
                      <a:endParaRPr lang="en-US" sz="1200" dirty="0">
                        <a:effectLst/>
                      </a:endParaRPr>
                    </a:p>
                    <a:p>
                      <a:pPr algn="l" fontAlgn="t"/>
                      <a:r>
                        <a:rPr lang="en-US" sz="1200" dirty="0">
                          <a:effectLst/>
                          <a:latin typeface="andale mono"/>
                        </a:rPr>
                        <a:t>Prof B. Miller-</a:t>
                      </a:r>
                      <a:endParaRPr lang="en-US" sz="1200" dirty="0">
                        <a:effectLst/>
                      </a:endParaRPr>
                    </a:p>
                    <a:p>
                      <a:pPr algn="l" fontAlgn="t"/>
                      <a:r>
                        <a:rPr lang="en-US" sz="1200" dirty="0">
                          <a:effectLst/>
                          <a:latin typeface="andale mono"/>
                        </a:rPr>
                        <a:t>Room:  Terrace Bldg. 2015</a:t>
                      </a:r>
                      <a:endParaRPr lang="en-US" sz="1200" dirty="0">
                        <a:effectLst/>
                      </a:endParaRPr>
                    </a:p>
                    <a:p>
                      <a:pPr algn="l" fontAlgn="t"/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algn="l" fontAlgn="t"/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algn="l" fontAlgn="t"/>
                      <a:r>
                        <a:rPr lang="en-US" sz="1200" u="none" strike="noStrike" dirty="0">
                          <a:solidFill>
                            <a:srgbClr val="0077BB"/>
                          </a:solidFill>
                          <a:effectLst/>
                          <a:latin typeface="andale mono"/>
                          <a:hlinkClick r:id="rId6"/>
                        </a:rPr>
                        <a:t>Israel Stories</a:t>
                      </a:r>
                      <a:endParaRPr lang="en-US" sz="1200" dirty="0">
                        <a:effectLst/>
                      </a:endParaRPr>
                    </a:p>
                    <a:p>
                      <a:pPr algn="l" fontAlgn="t"/>
                      <a:r>
                        <a:rPr lang="en-US" sz="1200" dirty="0">
                          <a:effectLst/>
                          <a:latin typeface="andale mono"/>
                        </a:rPr>
                        <a:t>Dr. M. Sivan-</a:t>
                      </a:r>
                      <a:endParaRPr lang="en-US" sz="1200" dirty="0">
                        <a:effectLst/>
                      </a:endParaRPr>
                    </a:p>
                    <a:p>
                      <a:pPr algn="l" fontAlgn="t"/>
                      <a:r>
                        <a:rPr lang="en-US" sz="1200" dirty="0">
                          <a:effectLst/>
                          <a:latin typeface="andale mono"/>
                        </a:rPr>
                        <a:t>Room: Main Bldg. 717</a:t>
                      </a:r>
                      <a:endParaRPr lang="en-US" sz="1200" dirty="0">
                        <a:effectLst/>
                      </a:endParaRPr>
                    </a:p>
                  </a:txBody>
                  <a:tcPr marL="5995" marR="5995" marT="4796" marB="4796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solidFill>
                            <a:srgbClr val="0077BB"/>
                          </a:solidFill>
                          <a:effectLst/>
                          <a:latin typeface="andale mono"/>
                          <a:hlinkClick r:id="rId7"/>
                        </a:rPr>
                        <a:t>Arab-Israeli Relations</a:t>
                      </a:r>
                      <a:endParaRPr lang="en-US" sz="1200" dirty="0">
                        <a:effectLst/>
                      </a:endParaRPr>
                    </a:p>
                    <a:p>
                      <a:pPr algn="l" fontAlgn="t"/>
                      <a:r>
                        <a:rPr lang="en-US" sz="1200" dirty="0">
                          <a:effectLst/>
                          <a:latin typeface="andale mono"/>
                        </a:rPr>
                        <a:t>Dr. D. </a:t>
                      </a:r>
                      <a:r>
                        <a:rPr lang="en-US" sz="1200" dirty="0" err="1">
                          <a:effectLst/>
                          <a:latin typeface="andale mono"/>
                        </a:rPr>
                        <a:t>Zisenwine</a:t>
                      </a:r>
                      <a:r>
                        <a:rPr lang="en-US" sz="1200" dirty="0">
                          <a:effectLst/>
                          <a:latin typeface="andale mono"/>
                        </a:rPr>
                        <a:t>- Room: Student Bldg. 107</a:t>
                      </a:r>
                      <a:endParaRPr lang="en-US" sz="1200" dirty="0">
                        <a:effectLst/>
                      </a:endParaRPr>
                    </a:p>
                    <a:p>
                      <a:pPr algn="l" fontAlgn="t"/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algn="l" fontAlgn="t"/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algn="l" fontAlgn="t"/>
                      <a:r>
                        <a:rPr lang="en-US" sz="1200" u="none" strike="noStrike" dirty="0">
                          <a:solidFill>
                            <a:srgbClr val="0077BB"/>
                          </a:solidFill>
                          <a:effectLst/>
                          <a:latin typeface="andale mono"/>
                          <a:hlinkClick r:id="rId8"/>
                        </a:rPr>
                        <a:t>Career Development</a:t>
                      </a:r>
                      <a:endParaRPr lang="en-US" sz="1200" dirty="0">
                        <a:effectLst/>
                      </a:endParaRPr>
                    </a:p>
                    <a:p>
                      <a:pPr algn="l" fontAlgn="t"/>
                      <a:r>
                        <a:rPr lang="en-US" sz="1200" dirty="0">
                          <a:effectLst/>
                          <a:latin typeface="andale mono"/>
                        </a:rPr>
                        <a:t>Ms. </a:t>
                      </a:r>
                      <a:r>
                        <a:rPr lang="en-US" sz="1200" dirty="0" err="1">
                          <a:effectLst/>
                          <a:latin typeface="andale mono"/>
                        </a:rPr>
                        <a:t>Liora</a:t>
                      </a:r>
                      <a:r>
                        <a:rPr lang="en-US" sz="1200" dirty="0">
                          <a:effectLst/>
                          <a:latin typeface="andale mono"/>
                        </a:rPr>
                        <a:t> Asa- </a:t>
                      </a:r>
                      <a:r>
                        <a:rPr lang="en-US" sz="1200" dirty="0" err="1">
                          <a:effectLst/>
                          <a:latin typeface="andale mono"/>
                        </a:rPr>
                        <a:t>Room:Student</a:t>
                      </a:r>
                      <a:r>
                        <a:rPr lang="en-US" sz="1200" dirty="0">
                          <a:effectLst/>
                          <a:latin typeface="andale mono"/>
                        </a:rPr>
                        <a:t> Bldg. 273</a:t>
                      </a:r>
                      <a:endParaRPr lang="en-US" sz="1200" dirty="0">
                        <a:effectLst/>
                      </a:endParaRPr>
                    </a:p>
                  </a:txBody>
                  <a:tcPr marL="5995" marR="5995" marT="4796" marB="4796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solidFill>
                            <a:srgbClr val="0077BB"/>
                          </a:solidFill>
                          <a:effectLst/>
                          <a:latin typeface="book antiqua" panose="02040602050305030304" pitchFamily="18" charset="0"/>
                          <a:hlinkClick r:id="rId9"/>
                        </a:rPr>
                        <a:t>Between Past and Present: The Shaping of Israel’s Collective Memories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  <a:p>
                      <a:pPr algn="l" fontAlgn="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Dr. Oren Meyers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  <a:p>
                      <a:pPr algn="l" fontAlgn="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ndale mono"/>
                        </a:rPr>
                        <a:t>Room:  Student Bldg. 107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  <a:p>
                      <a:pPr algn="l" fontAlgn="t"/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algn="l" fontAlgn="t"/>
                      <a:r>
                        <a:rPr lang="en-US" sz="1200" u="none" strike="noStrike" dirty="0">
                          <a:solidFill>
                            <a:srgbClr val="0077BB"/>
                          </a:solidFill>
                          <a:effectLst/>
                          <a:latin typeface="andale mono"/>
                          <a:hlinkClick r:id="rId10"/>
                        </a:rPr>
                        <a:t>Introduction to Entrepreneurship and New Venture Creation in the Middle East</a:t>
                      </a:r>
                      <a:endParaRPr lang="en-US" sz="1200" dirty="0">
                        <a:effectLst/>
                      </a:endParaRPr>
                    </a:p>
                    <a:p>
                      <a:pPr algn="l" fontAlgn="t"/>
                      <a:r>
                        <a:rPr lang="en-US" sz="1200" dirty="0">
                          <a:effectLst/>
                          <a:latin typeface="andale mono"/>
                        </a:rPr>
                        <a:t>Dr. Barak Ben </a:t>
                      </a:r>
                      <a:r>
                        <a:rPr lang="en-US" sz="1200" dirty="0" err="1">
                          <a:effectLst/>
                          <a:latin typeface="andale mono"/>
                        </a:rPr>
                        <a:t>Avinoam</a:t>
                      </a:r>
                      <a:endParaRPr lang="en-US" sz="1200" dirty="0">
                        <a:effectLst/>
                      </a:endParaRPr>
                    </a:p>
                    <a:p>
                      <a:pPr algn="l" fontAlgn="t"/>
                      <a:r>
                        <a:rPr lang="en-US" sz="1200" dirty="0">
                          <a:effectLst/>
                          <a:latin typeface="andale mono"/>
                        </a:rPr>
                        <a:t>Room: Student Bldg. 274  </a:t>
                      </a:r>
                      <a:br>
                        <a:rPr lang="en-US" sz="1200" dirty="0">
                          <a:effectLst/>
                          <a:latin typeface="andale mono"/>
                        </a:rPr>
                      </a:br>
                      <a:r>
                        <a:rPr lang="en-US" sz="1200" dirty="0">
                          <a:effectLst/>
                          <a:latin typeface="andale mono"/>
                        </a:rPr>
                        <a:t>  </a:t>
                      </a:r>
                      <a:endParaRPr lang="en-US" sz="1200" dirty="0">
                        <a:effectLst/>
                      </a:endParaRPr>
                    </a:p>
                  </a:txBody>
                  <a:tcPr marL="5995" marR="5995" marT="4796" marB="4796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610750"/>
                  </a:ext>
                </a:extLst>
              </a:tr>
              <a:tr h="2514885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>
                          <a:effectLst/>
                          <a:latin typeface="andale mono"/>
                        </a:rPr>
                        <a:t>15:00-18:00</a:t>
                      </a:r>
                      <a:endParaRPr lang="en-US" sz="1000">
                        <a:effectLst/>
                      </a:endParaRPr>
                    </a:p>
                  </a:txBody>
                  <a:tcPr marL="5995" marR="5995" marT="4796" marB="4796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solidFill>
                            <a:srgbClr val="0077BB"/>
                          </a:solidFill>
                          <a:effectLst/>
                          <a:latin typeface="andale mono"/>
                          <a:hlinkClick r:id="rId11"/>
                        </a:rPr>
                        <a:t>Islamic Fundamentalism in the Arab World</a:t>
                      </a:r>
                      <a:endParaRPr lang="en-US" sz="1200">
                        <a:effectLst/>
                      </a:endParaRPr>
                    </a:p>
                    <a:p>
                      <a:pPr algn="l" fontAlgn="t"/>
                      <a:r>
                        <a:rPr lang="en-US" sz="1200">
                          <a:effectLst/>
                          <a:latin typeface="andale mono"/>
                        </a:rPr>
                        <a:t>Dr. M. El-Taji Dagash- Room: Terrace Bldg. 2015</a:t>
                      </a:r>
                      <a:endParaRPr lang="en-US" sz="1200">
                        <a:effectLst/>
                      </a:endParaRPr>
                    </a:p>
                    <a:p>
                      <a:pPr algn="l" fontAlgn="t"/>
                      <a:r>
                        <a:rPr lang="en-US" sz="1200">
                          <a:effectLst/>
                        </a:rPr>
                        <a:t> </a:t>
                      </a:r>
                    </a:p>
                    <a:p>
                      <a:pPr algn="l" fontAlgn="t"/>
                      <a:r>
                        <a:rPr lang="en-US" sz="1200">
                          <a:effectLst/>
                        </a:rPr>
                        <a:t> </a:t>
                      </a:r>
                    </a:p>
                    <a:p>
                      <a:pPr algn="l" fontAlgn="t"/>
                      <a:r>
                        <a:rPr lang="en-US" sz="1200">
                          <a:effectLst/>
                        </a:rPr>
                        <a:t> </a:t>
                      </a:r>
                      <a:br>
                        <a:rPr lang="en-US" sz="1200">
                          <a:effectLst/>
                          <a:latin typeface="andale mono"/>
                        </a:rPr>
                      </a:br>
                      <a:br>
                        <a:rPr lang="en-US" sz="1200">
                          <a:effectLst/>
                          <a:latin typeface="andale mono"/>
                        </a:rPr>
                      </a:br>
                      <a:endParaRPr lang="en-US" sz="1200">
                        <a:effectLst/>
                      </a:endParaRPr>
                    </a:p>
                  </a:txBody>
                  <a:tcPr marL="5995" marR="5995" marT="4796" marB="4796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solidFill>
                            <a:srgbClr val="0077BB"/>
                          </a:solidFill>
                          <a:effectLst/>
                          <a:latin typeface="andale mono"/>
                          <a:hlinkClick r:id="rId12"/>
                        </a:rPr>
                        <a:t>Arms Control in the Nuclear Realm</a:t>
                      </a:r>
                      <a:endParaRPr lang="en-US" sz="1200" dirty="0">
                        <a:effectLst/>
                      </a:endParaRPr>
                    </a:p>
                    <a:p>
                      <a:pPr algn="l" fontAlgn="t"/>
                      <a:r>
                        <a:rPr lang="en-US" sz="1200" dirty="0">
                          <a:effectLst/>
                          <a:latin typeface="andale mono"/>
                        </a:rPr>
                        <a:t>Dr. E. Landau-</a:t>
                      </a:r>
                      <a:endParaRPr lang="en-US" sz="1200" dirty="0">
                        <a:effectLst/>
                      </a:endParaRPr>
                    </a:p>
                    <a:p>
                      <a:pPr algn="l" fontAlgn="t"/>
                      <a:r>
                        <a:rPr lang="en-US" sz="1200" dirty="0">
                          <a:effectLst/>
                          <a:latin typeface="andale mono"/>
                        </a:rPr>
                        <a:t>Room: Terrace Bldg. 2015 </a:t>
                      </a:r>
                      <a:endParaRPr lang="en-US" sz="1200" dirty="0">
                        <a:effectLst/>
                      </a:endParaRPr>
                    </a:p>
                    <a:p>
                      <a:pPr algn="l" fontAlgn="t"/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algn="l" fontAlgn="t"/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algn="l" fontAlgn="t"/>
                      <a:r>
                        <a:rPr lang="en-US" sz="1200" u="none" strike="noStrike" dirty="0">
                          <a:solidFill>
                            <a:srgbClr val="0077BB"/>
                          </a:solidFill>
                          <a:effectLst/>
                          <a:latin typeface="andale mono"/>
                          <a:hlinkClick r:id="rId13"/>
                        </a:rPr>
                        <a:t>Faith, Reason and Dogma in Jewish Philosophy</a:t>
                      </a:r>
                      <a:endParaRPr lang="en-US" sz="1200" dirty="0">
                        <a:effectLst/>
                      </a:endParaRPr>
                    </a:p>
                    <a:p>
                      <a:pPr algn="l" fontAlgn="t"/>
                      <a:r>
                        <a:rPr lang="en-US" sz="1200" dirty="0">
                          <a:effectLst/>
                          <a:latin typeface="andale mono"/>
                        </a:rPr>
                        <a:t>Dr. A. </a:t>
                      </a:r>
                      <a:r>
                        <a:rPr lang="en-US" sz="1200" dirty="0" err="1">
                          <a:effectLst/>
                          <a:latin typeface="andale mono"/>
                        </a:rPr>
                        <a:t>Kadish</a:t>
                      </a:r>
                      <a:r>
                        <a:rPr lang="en-US" sz="1200" dirty="0">
                          <a:effectLst/>
                          <a:latin typeface="andale mono"/>
                        </a:rPr>
                        <a:t>-</a:t>
                      </a:r>
                      <a:endParaRPr lang="en-US" sz="1200" dirty="0">
                        <a:effectLst/>
                      </a:endParaRPr>
                    </a:p>
                    <a:p>
                      <a:pPr algn="l" fontAlgn="t"/>
                      <a:r>
                        <a:rPr lang="en-US" sz="1200" dirty="0">
                          <a:effectLst/>
                          <a:latin typeface="andale mono"/>
                        </a:rPr>
                        <a:t>Room: Terrace Bldg. 2011</a:t>
                      </a:r>
                      <a:endParaRPr lang="en-US" sz="1200" dirty="0">
                        <a:effectLst/>
                      </a:endParaRPr>
                    </a:p>
                  </a:txBody>
                  <a:tcPr marL="5995" marR="5995" marT="4796" marB="4796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solidFill>
                            <a:srgbClr val="0077BB"/>
                          </a:solidFill>
                          <a:effectLst/>
                          <a:latin typeface="andale mono"/>
                          <a:hlinkClick r:id="rId14"/>
                        </a:rPr>
                        <a:t>Women in Israel</a:t>
                      </a:r>
                      <a:endParaRPr lang="en-US" sz="1200" dirty="0">
                        <a:effectLst/>
                      </a:endParaRPr>
                    </a:p>
                    <a:p>
                      <a:pPr algn="l" fontAlgn="t"/>
                      <a:r>
                        <a:rPr lang="en-US" sz="1200" dirty="0">
                          <a:effectLst/>
                          <a:latin typeface="andale mono"/>
                        </a:rPr>
                        <a:t>Dr. E. Carmel - Hakim-</a:t>
                      </a:r>
                      <a:endParaRPr lang="en-US" sz="1200" dirty="0">
                        <a:effectLst/>
                      </a:endParaRPr>
                    </a:p>
                    <a:p>
                      <a:pPr algn="l" fontAlgn="t"/>
                      <a:r>
                        <a:rPr lang="en-US" sz="1200" dirty="0">
                          <a:effectLst/>
                          <a:latin typeface="andale mono"/>
                        </a:rPr>
                        <a:t>Room: Student Bldg. 273</a:t>
                      </a:r>
                      <a:br>
                        <a:rPr lang="en-US" sz="1200" dirty="0">
                          <a:effectLst/>
                          <a:latin typeface="andale mono"/>
                        </a:rPr>
                      </a:br>
                      <a:endParaRPr lang="en-US" sz="1200" dirty="0">
                        <a:effectLst/>
                      </a:endParaRPr>
                    </a:p>
                  </a:txBody>
                  <a:tcPr marL="5995" marR="5995" marT="4796" marB="4796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solidFill>
                            <a:srgbClr val="0077BB"/>
                          </a:solidFill>
                          <a:effectLst/>
                          <a:latin typeface="andale mono"/>
                          <a:hlinkClick r:id="rId15"/>
                        </a:rPr>
                        <a:t>Refugees Mental </a:t>
                      </a:r>
                      <a:r>
                        <a:rPr lang="en-US" sz="1200" u="none" strike="noStrike" dirty="0" err="1">
                          <a:solidFill>
                            <a:srgbClr val="0077BB"/>
                          </a:solidFill>
                          <a:effectLst/>
                          <a:latin typeface="andale mono"/>
                          <a:hlinkClick r:id="rId15"/>
                        </a:rPr>
                        <a:t>Health:Global</a:t>
                      </a:r>
                      <a:r>
                        <a:rPr lang="en-US" sz="1200" u="none" strike="noStrike" dirty="0">
                          <a:solidFill>
                            <a:srgbClr val="0077BB"/>
                          </a:solidFill>
                          <a:effectLst/>
                          <a:latin typeface="andale mono"/>
                          <a:hlinkClick r:id="rId15"/>
                        </a:rPr>
                        <a:t> and Local Perspectives</a:t>
                      </a:r>
                      <a:endParaRPr lang="en-US" sz="1200" dirty="0">
                        <a:effectLst/>
                      </a:endParaRPr>
                    </a:p>
                    <a:p>
                      <a:pPr algn="l" fontAlgn="t"/>
                      <a:r>
                        <a:rPr lang="en-US" sz="1200" dirty="0">
                          <a:effectLst/>
                          <a:latin typeface="andale mono"/>
                        </a:rPr>
                        <a:t>Dr. K. Yuval-</a:t>
                      </a:r>
                      <a:endParaRPr lang="en-US" sz="1200" dirty="0">
                        <a:effectLst/>
                      </a:endParaRPr>
                    </a:p>
                    <a:p>
                      <a:pPr algn="l" fontAlgn="t"/>
                      <a:r>
                        <a:rPr lang="en-US" sz="1200" dirty="0">
                          <a:effectLst/>
                          <a:latin typeface="andale mono"/>
                        </a:rPr>
                        <a:t>Room:  Terrace Bldg. 1021</a:t>
                      </a:r>
                      <a:endParaRPr lang="en-US" sz="1200" dirty="0">
                        <a:effectLst/>
                      </a:endParaRPr>
                    </a:p>
                  </a:txBody>
                  <a:tcPr marL="5995" marR="5995" marT="4796" marB="4796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6997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2597357"/>
      </p:ext>
    </p:extLst>
  </p:cSld>
  <p:clrMapOvr>
    <a:masterClrMapping/>
  </p:clrMapOvr>
</p:sld>
</file>

<file path=ppt/theme/theme1.xml><?xml version="1.0" encoding="utf-8"?>
<a:theme xmlns:a="http://schemas.openxmlformats.org/drawingml/2006/main" name="Rückblick">
  <a:themeElements>
    <a:clrScheme name="Blaugrü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Rückblic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ück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384</Words>
  <Application>Microsoft Office PowerPoint</Application>
  <PresentationFormat>Breitbild</PresentationFormat>
  <Paragraphs>78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1" baseType="lpstr">
      <vt:lpstr>andale mono</vt:lpstr>
      <vt:lpstr>Arial</vt:lpstr>
      <vt:lpstr>Book Antiqua</vt:lpstr>
      <vt:lpstr>Calibri</vt:lpstr>
      <vt:lpstr>Calibri Light</vt:lpstr>
      <vt:lpstr>Verdana</vt:lpstr>
      <vt:lpstr>Rückblick</vt:lpstr>
      <vt:lpstr>Infos     für Haifa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Infos für Haifa</dc:title>
  <dc:creator>Matteo</dc:creator>
  <cp:lastModifiedBy>Matteo</cp:lastModifiedBy>
  <cp:revision>11</cp:revision>
  <dcterms:created xsi:type="dcterms:W3CDTF">2017-06-07T08:36:19Z</dcterms:created>
  <dcterms:modified xsi:type="dcterms:W3CDTF">2017-06-14T14:32:48Z</dcterms:modified>
</cp:coreProperties>
</file>