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7D2DB73-6A5D-4812-A199-E7C4362AD3F5}" type="datetimeFigureOut">
              <a:rPr lang="de-DE" smtClean="0"/>
              <a:t>22.04.2013</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A60ED08-6C66-42F2-B85F-FD27E3F8C5C9}" type="slidenum">
              <a:rPr lang="de-DE" smtClean="0"/>
              <a:t>‹Nr.›</a:t>
            </a:fld>
            <a:endParaRPr lang="de-DE"/>
          </a:p>
        </p:txBody>
      </p:sp>
    </p:spTree>
    <p:extLst>
      <p:ext uri="{BB962C8B-B14F-4D97-AF65-F5344CB8AC3E}">
        <p14:creationId xmlns:p14="http://schemas.microsoft.com/office/powerpoint/2010/main" val="2003806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de-DE" smtClean="0"/>
              <a:t>Titelmasterformat durch Klicken bearbeiten</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bwMode="white"/>
        <p:txBody>
          <a:bodyPr/>
          <a:lstStyle/>
          <a:p>
            <a:fld id="{E7F73C44-3700-4214-A173-409F55D14EDD}" type="datetime1">
              <a:rPr lang="de-DE" smtClean="0"/>
              <a:t>22.04.2013</a:t>
            </a:fld>
            <a:endParaRPr lang="de-DE"/>
          </a:p>
        </p:txBody>
      </p:sp>
      <p:sp>
        <p:nvSpPr>
          <p:cNvPr id="5" name="Footer Placeholder 4"/>
          <p:cNvSpPr>
            <a:spLocks noGrp="1"/>
          </p:cNvSpPr>
          <p:nvPr>
            <p:ph type="ftr" sz="quarter" idx="11"/>
          </p:nvPr>
        </p:nvSpPr>
        <p:spPr bwMode="white"/>
        <p:txBody>
          <a:bodyPr/>
          <a:lstStyle/>
          <a:p>
            <a:endParaRPr lang="de-DE"/>
          </a:p>
        </p:txBody>
      </p:sp>
      <p:sp>
        <p:nvSpPr>
          <p:cNvPr id="6" name="Slide Number Placeholder 5"/>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p:txBody>
          <a:bodyPr/>
          <a:lstStyle/>
          <a:p>
            <a:fld id="{40D7B50E-BAFF-4A69-A402-C8EA595EB39C}" type="datetime1">
              <a:rPr lang="de-DE" smtClean="0"/>
              <a:t>22.04.2013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AFFA572B-BF41-41AA-8F49-515912E235CF}" type="datetime1">
              <a:rPr lang="de-DE" smtClean="0"/>
              <a:t>22.04.2013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1CB5602-DC88-4509-8BD1-05ACF0100786}" type="datetime1">
              <a:rPr lang="de-DE" smtClean="0"/>
              <a:t>22.04.2013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913F5D-ADFA-4338-A988-C8D1860492BF}" type="slidenum">
              <a:rPr lang="de-DE" smtClean="0"/>
              <a:t>‹Nr.›</a:t>
            </a:fld>
            <a:endParaRPr lang="de-DE"/>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5EFA51B-E89E-405D-887B-AACA746F4861}" type="datetime1">
              <a:rPr lang="de-DE" smtClean="0"/>
              <a:t>22.04.2013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8913F5D-ADFA-4338-A988-C8D1860492BF}" type="slidenum">
              <a:rPr lang="de-DE" smtClean="0"/>
              <a:t>‹Nr.›</a:t>
            </a:fld>
            <a:endParaRPr lang="de-D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p:txBody>
          <a:bodyPr/>
          <a:lstStyle/>
          <a:p>
            <a:r>
              <a:rPr lang="de-DE" smtClean="0"/>
              <a:t>Titelmasterformat durch Klicken bearbeiten</a:t>
            </a:r>
            <a:endParaRPr lang="en-US"/>
          </a:p>
        </p:txBody>
      </p:sp>
      <p:sp>
        <p:nvSpPr>
          <p:cNvPr id="5" name="Date Placeholder 4"/>
          <p:cNvSpPr>
            <a:spLocks noGrp="1"/>
          </p:cNvSpPr>
          <p:nvPr>
            <p:ph type="dt" sz="half" idx="10"/>
          </p:nvPr>
        </p:nvSpPr>
        <p:spPr/>
        <p:txBody>
          <a:bodyPr/>
          <a:lstStyle/>
          <a:p>
            <a:fld id="{67B6414B-04A8-43BA-ADE1-D8953711D735}" type="datetime1">
              <a:rPr lang="de-DE" smtClean="0"/>
              <a:t>22.04.2013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913F5D-ADFA-4338-A988-C8D1860492BF}" type="slidenum">
              <a:rPr lang="de-DE" smtClean="0"/>
              <a:t>‹Nr.›</a:t>
            </a:fld>
            <a:endParaRPr lang="de-DE"/>
          </a:p>
        </p:txBody>
      </p:sp>
      <p:sp>
        <p:nvSpPr>
          <p:cNvPr id="12" name="Content Placeholder 11"/>
          <p:cNvSpPr>
            <a:spLocks noGrp="1"/>
          </p:cNvSpPr>
          <p:nvPr>
            <p:ph sz="quarter" idx="14"/>
          </p:nvPr>
        </p:nvSpPr>
        <p:spPr>
          <a:xfrm>
            <a:off x="4648200" y="2438400"/>
            <a:ext cx="3124200" cy="3124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7" name="Date Placeholder 6"/>
          <p:cNvSpPr>
            <a:spLocks noGrp="1"/>
          </p:cNvSpPr>
          <p:nvPr>
            <p:ph type="dt" sz="half" idx="10"/>
          </p:nvPr>
        </p:nvSpPr>
        <p:spPr/>
        <p:txBody>
          <a:bodyPr/>
          <a:lstStyle/>
          <a:p>
            <a:fld id="{0FD1447B-BADF-4B01-A560-DD95B4304756}" type="datetime1">
              <a:rPr lang="de-DE" smtClean="0"/>
              <a:t>22.04.2013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p:txBody>
          <a:bodyPr/>
          <a:lstStyle/>
          <a:p>
            <a:fld id="{E8FD7542-6288-4644-9498-1EEDCD90824F}" type="datetime1">
              <a:rPr lang="de-DE" smtClean="0"/>
              <a:t>22.04.2013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8913F5D-ADFA-4338-A988-C8D1860492BF}" type="slidenum">
              <a:rPr lang="de-DE" smtClean="0"/>
              <a:t>‹Nr.›</a:t>
            </a:fld>
            <a:endParaRPr lang="de-DE"/>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A21E395-FCED-4FE0-B073-FCBE6C37A4C4}" type="datetime1">
              <a:rPr lang="de-DE" smtClean="0"/>
              <a:t>22.04.2013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5ACBCBE8-B0DA-4E21-A17B-7005A48FD0C4}" type="datetime1">
              <a:rPr lang="de-DE" smtClean="0"/>
              <a:t>22.04.2013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913F5D-ADFA-4338-A988-C8D1860492BF}" type="slidenum">
              <a:rPr lang="de-DE" smtClean="0"/>
              <a:t>‹Nr.›</a:t>
            </a:fld>
            <a:endParaRPr lang="de-DE"/>
          </a:p>
        </p:txBody>
      </p:sp>
      <p:sp>
        <p:nvSpPr>
          <p:cNvPr id="9" name="Content Placeholder 8"/>
          <p:cNvSpPr>
            <a:spLocks noGrp="1"/>
          </p:cNvSpPr>
          <p:nvPr>
            <p:ph sz="quarter" idx="13"/>
          </p:nvPr>
        </p:nvSpPr>
        <p:spPr>
          <a:xfrm>
            <a:off x="1371600" y="1676400"/>
            <a:ext cx="3276600" cy="3505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de-DE" smtClean="0"/>
              <a:t>Titelmasterformat durch Klicken bearbeiten</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e Placeholder 4"/>
          <p:cNvSpPr>
            <a:spLocks noGrp="1"/>
          </p:cNvSpPr>
          <p:nvPr>
            <p:ph type="dt" sz="half" idx="10"/>
          </p:nvPr>
        </p:nvSpPr>
        <p:spPr/>
        <p:txBody>
          <a:bodyPr/>
          <a:lstStyle/>
          <a:p>
            <a:fld id="{466AAB57-1D43-4D73-AAF3-B2187AC651D7}" type="datetime1">
              <a:rPr lang="de-DE" smtClean="0"/>
              <a:t>22.04.2013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8913F5D-ADFA-4338-A988-C8D1860492BF}" type="slidenum">
              <a:rPr lang="de-DE" smtClean="0"/>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A0491390-00FF-45AD-91C2-737F8B8C425B}" type="datetime1">
              <a:rPr lang="de-DE" smtClean="0"/>
              <a:t>22.04.2013</a:t>
            </a:fld>
            <a:endParaRPr lang="de-DE"/>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de-DE"/>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8913F5D-ADFA-4338-A988-C8D1860492BF}"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smtClean="0"/>
              <a:t>EHERECHT</a:t>
            </a:r>
            <a:br>
              <a:rPr lang="de-AT" sz="1800" b="1" dirty="0" smtClean="0"/>
            </a:br>
            <a:r>
              <a:rPr lang="de-AT" sz="1400" dirty="0" smtClean="0"/>
              <a:t>Terminologie</a:t>
            </a:r>
            <a:endParaRPr lang="de-DE" sz="1800" dirty="0"/>
          </a:p>
        </p:txBody>
      </p:sp>
      <p:sp>
        <p:nvSpPr>
          <p:cNvPr id="4" name="Inhaltsplatzhalter 3"/>
          <p:cNvSpPr>
            <a:spLocks noGrp="1"/>
          </p:cNvSpPr>
          <p:nvPr>
            <p:ph idx="1"/>
          </p:nvPr>
        </p:nvSpPr>
        <p:spPr>
          <a:xfrm>
            <a:off x="1403648" y="2438400"/>
            <a:ext cx="6368752" cy="3222848"/>
          </a:xfrm>
        </p:spPr>
        <p:txBody>
          <a:bodyPr>
            <a:normAutofit fontScale="92500"/>
          </a:bodyPr>
          <a:lstStyle/>
          <a:p>
            <a:r>
              <a:rPr lang="de-AT" sz="1400" b="1" dirty="0" smtClean="0"/>
              <a:t>Matrimonium </a:t>
            </a:r>
            <a:r>
              <a:rPr lang="de-AT" sz="1400" b="1" dirty="0" err="1" smtClean="0"/>
              <a:t>ratum</a:t>
            </a:r>
            <a:r>
              <a:rPr lang="de-AT" sz="1400" b="1" dirty="0" smtClean="0"/>
              <a:t> – </a:t>
            </a:r>
            <a:r>
              <a:rPr lang="de-AT" sz="1400" b="1" dirty="0" err="1" smtClean="0"/>
              <a:t>matrimonium</a:t>
            </a:r>
            <a:r>
              <a:rPr lang="de-AT" sz="1400" b="1" dirty="0" smtClean="0"/>
              <a:t> </a:t>
            </a:r>
            <a:r>
              <a:rPr lang="de-AT" sz="1400" b="1" dirty="0" err="1" smtClean="0"/>
              <a:t>ratum</a:t>
            </a:r>
            <a:r>
              <a:rPr lang="de-AT" sz="1400" b="1" dirty="0" smtClean="0"/>
              <a:t> et </a:t>
            </a:r>
            <a:r>
              <a:rPr lang="de-AT" sz="1400" b="1" dirty="0" err="1" smtClean="0"/>
              <a:t>consumatum</a:t>
            </a:r>
            <a:r>
              <a:rPr lang="de-AT" sz="1400" dirty="0" smtClean="0"/>
              <a:t>:</a:t>
            </a:r>
            <a:r>
              <a:rPr lang="de-DE" sz="1400" dirty="0" smtClean="0"/>
              <a:t> Eine gültige Ehe unter  Getauften wird als „</a:t>
            </a:r>
            <a:r>
              <a:rPr lang="de-DE" sz="1400" dirty="0" err="1" smtClean="0"/>
              <a:t>matrimonium</a:t>
            </a:r>
            <a:r>
              <a:rPr lang="de-DE" sz="1400" dirty="0" smtClean="0"/>
              <a:t> </a:t>
            </a:r>
            <a:r>
              <a:rPr lang="de-DE" sz="1400" dirty="0" err="1" smtClean="0"/>
              <a:t>ratum</a:t>
            </a:r>
            <a:r>
              <a:rPr lang="de-DE" sz="1400" dirty="0" smtClean="0"/>
              <a:t> (</a:t>
            </a:r>
            <a:r>
              <a:rPr lang="de-DE" sz="1400" dirty="0" err="1" smtClean="0"/>
              <a:t>tantum</a:t>
            </a:r>
            <a:r>
              <a:rPr lang="de-DE" sz="1400" dirty="0" smtClean="0"/>
              <a:t>)“ bezeichnet, solange sie noch nicht vollzogen worden ist. Eine solche Ehe ist durch </a:t>
            </a:r>
            <a:r>
              <a:rPr lang="de-DE" sz="1400" dirty="0" err="1" smtClean="0"/>
              <a:t>päpstl</a:t>
            </a:r>
            <a:r>
              <a:rPr lang="de-DE" sz="1400" dirty="0" smtClean="0"/>
              <a:t>. Auflösungsbescheid (</a:t>
            </a:r>
            <a:r>
              <a:rPr lang="de-DE" sz="1400" dirty="0" err="1" smtClean="0"/>
              <a:t>dispensatio</a:t>
            </a:r>
            <a:r>
              <a:rPr lang="de-DE" sz="1400" dirty="0" smtClean="0"/>
              <a:t> super </a:t>
            </a:r>
            <a:r>
              <a:rPr lang="de-DE" sz="1400" dirty="0" err="1" smtClean="0"/>
              <a:t>matrimonio</a:t>
            </a:r>
            <a:r>
              <a:rPr lang="de-DE" sz="1400" dirty="0" smtClean="0"/>
              <a:t> </a:t>
            </a:r>
            <a:r>
              <a:rPr lang="de-DE" sz="1400" dirty="0" err="1" smtClean="0"/>
              <a:t>rato</a:t>
            </a:r>
            <a:r>
              <a:rPr lang="de-DE" sz="1400" dirty="0" smtClean="0"/>
              <a:t> et non </a:t>
            </a:r>
            <a:r>
              <a:rPr lang="de-DE" sz="1400" dirty="0" err="1" smtClean="0"/>
              <a:t>consumato</a:t>
            </a:r>
            <a:r>
              <a:rPr lang="de-DE" sz="1400" dirty="0" smtClean="0"/>
              <a:t>) auflösbar.</a:t>
            </a:r>
          </a:p>
          <a:p>
            <a:r>
              <a:rPr lang="de-AT" sz="1400" b="1" dirty="0" smtClean="0"/>
              <a:t>Matrimonium in forma canonica – </a:t>
            </a:r>
            <a:r>
              <a:rPr lang="de-AT" sz="1400" b="1" dirty="0" err="1" smtClean="0"/>
              <a:t>matrimonium</a:t>
            </a:r>
            <a:r>
              <a:rPr lang="de-AT" sz="1400" b="1" dirty="0" smtClean="0"/>
              <a:t> </a:t>
            </a:r>
            <a:r>
              <a:rPr lang="de-AT" sz="1400" b="1" dirty="0" err="1" smtClean="0"/>
              <a:t>clandestinum</a:t>
            </a:r>
            <a:r>
              <a:rPr lang="de-AT" sz="1400" b="1" dirty="0" smtClean="0"/>
              <a:t> – </a:t>
            </a:r>
            <a:r>
              <a:rPr lang="de-AT" sz="1400" b="1" dirty="0" err="1" smtClean="0"/>
              <a:t>matrimonium</a:t>
            </a:r>
            <a:r>
              <a:rPr lang="de-AT" sz="1400" b="1" dirty="0" smtClean="0"/>
              <a:t> </a:t>
            </a:r>
            <a:r>
              <a:rPr lang="de-AT" sz="1400" b="1" dirty="0" err="1" smtClean="0"/>
              <a:t>conscientiae</a:t>
            </a:r>
            <a:r>
              <a:rPr lang="de-AT" sz="1400" b="1" dirty="0" smtClean="0"/>
              <a:t>:  </a:t>
            </a:r>
            <a:r>
              <a:rPr lang="de-AT" sz="1400" dirty="0" smtClean="0"/>
              <a:t>Die </a:t>
            </a:r>
            <a:r>
              <a:rPr lang="de-AT" sz="1400" i="1" dirty="0" smtClean="0"/>
              <a:t>formlosen Ehen </a:t>
            </a:r>
            <a:r>
              <a:rPr lang="de-AT" sz="1400" dirty="0" smtClean="0"/>
              <a:t>(</a:t>
            </a:r>
            <a:r>
              <a:rPr lang="de-AT" sz="1400" dirty="0" err="1" smtClean="0"/>
              <a:t>klandestinen</a:t>
            </a:r>
            <a:r>
              <a:rPr lang="de-AT" sz="1400" dirty="0" smtClean="0"/>
              <a:t> Ehen) haben mit der Einführung der Tridentinischen Formpflicht Ihre Bedeutung verloren. Man kann heute nur mehr die </a:t>
            </a:r>
            <a:r>
              <a:rPr lang="de-AT" sz="1400" i="1" dirty="0" smtClean="0"/>
              <a:t>Noteheschließungsform</a:t>
            </a:r>
            <a:r>
              <a:rPr lang="de-AT" sz="1400" dirty="0" smtClean="0"/>
              <a:t> bzw. die </a:t>
            </a:r>
            <a:r>
              <a:rPr lang="de-AT" sz="1400" i="1" dirty="0" smtClean="0"/>
              <a:t>mit kirchlicher Formdispens geschlossenen Ehen</a:t>
            </a:r>
            <a:r>
              <a:rPr lang="de-AT" sz="1400" dirty="0" smtClean="0"/>
              <a:t> als Relikte der formlosen Ehen ansehen. Bei den in ordentlicher kanonischer Form geschlossenen Ehen kann man zwischen </a:t>
            </a:r>
            <a:r>
              <a:rPr lang="de-AT" sz="1400" i="1" dirty="0" err="1" smtClean="0"/>
              <a:t>matrimonia</a:t>
            </a:r>
            <a:r>
              <a:rPr lang="de-AT" sz="1400" i="1" dirty="0" smtClean="0"/>
              <a:t> </a:t>
            </a:r>
            <a:r>
              <a:rPr lang="de-AT" sz="1400" i="1" dirty="0" err="1" smtClean="0"/>
              <a:t>publica</a:t>
            </a:r>
            <a:r>
              <a:rPr lang="de-AT" sz="1400" i="1" dirty="0" smtClean="0"/>
              <a:t> </a:t>
            </a:r>
            <a:r>
              <a:rPr lang="de-AT" sz="1400" dirty="0" smtClean="0"/>
              <a:t>und </a:t>
            </a:r>
            <a:r>
              <a:rPr lang="de-AT" sz="1400" i="1" dirty="0" err="1" smtClean="0"/>
              <a:t>matrimonia</a:t>
            </a:r>
            <a:r>
              <a:rPr lang="de-AT" sz="1400" i="1" dirty="0" smtClean="0"/>
              <a:t> </a:t>
            </a:r>
            <a:r>
              <a:rPr lang="de-AT" sz="1400" i="1" dirty="0" err="1" smtClean="0"/>
              <a:t>secreta</a:t>
            </a:r>
            <a:r>
              <a:rPr lang="de-AT" sz="1400" i="1" dirty="0" smtClean="0"/>
              <a:t> </a:t>
            </a:r>
            <a:r>
              <a:rPr lang="de-AT" sz="1400" dirty="0" smtClean="0"/>
              <a:t>(=</a:t>
            </a:r>
            <a:r>
              <a:rPr lang="de-AT" sz="1400" dirty="0" err="1" smtClean="0"/>
              <a:t>matrimonia</a:t>
            </a:r>
            <a:r>
              <a:rPr lang="de-AT" sz="1400" dirty="0" smtClean="0"/>
              <a:t> </a:t>
            </a:r>
            <a:r>
              <a:rPr lang="de-AT" sz="1400" dirty="0" err="1" smtClean="0"/>
              <a:t>conscientiae</a:t>
            </a:r>
            <a:r>
              <a:rPr lang="de-AT" sz="1400" dirty="0" smtClean="0"/>
              <a:t>) unterscheiden.</a:t>
            </a:r>
            <a:endParaRPr lang="de-AT" sz="1400" b="1" dirty="0" smtClean="0"/>
          </a:p>
        </p:txBody>
      </p:sp>
      <p:sp>
        <p:nvSpPr>
          <p:cNvPr id="3" name="Foliennummernplatzhalter 2"/>
          <p:cNvSpPr>
            <a:spLocks noGrp="1"/>
          </p:cNvSpPr>
          <p:nvPr>
            <p:ph type="sldNum" sz="quarter" idx="12"/>
          </p:nvPr>
        </p:nvSpPr>
        <p:spPr/>
        <p:txBody>
          <a:bodyPr/>
          <a:lstStyle/>
          <a:p>
            <a:fld id="{98913F5D-ADFA-4338-A988-C8D1860492BF}" type="slidenum">
              <a:rPr lang="de-DE" smtClean="0"/>
              <a:t>1</a:t>
            </a:fld>
            <a:endParaRPr lang="de-DE"/>
          </a:p>
        </p:txBody>
      </p:sp>
    </p:spTree>
    <p:extLst>
      <p:ext uri="{BB962C8B-B14F-4D97-AF65-F5344CB8AC3E}">
        <p14:creationId xmlns:p14="http://schemas.microsoft.com/office/powerpoint/2010/main" val="1852640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br>
              <a:rPr lang="de-AT" sz="1800" b="1" dirty="0"/>
            </a:br>
            <a:r>
              <a:rPr lang="de-AT" sz="1400" b="1" dirty="0"/>
              <a:t>Ehehindernisse</a:t>
            </a:r>
            <a:endParaRPr lang="de-DE" sz="1400" dirty="0"/>
          </a:p>
        </p:txBody>
      </p:sp>
      <p:sp>
        <p:nvSpPr>
          <p:cNvPr id="3" name="Inhaltsplatzhalter 2"/>
          <p:cNvSpPr>
            <a:spLocks noGrp="1"/>
          </p:cNvSpPr>
          <p:nvPr>
            <p:ph idx="1"/>
          </p:nvPr>
        </p:nvSpPr>
        <p:spPr/>
        <p:txBody>
          <a:bodyPr>
            <a:normAutofit fontScale="92500" lnSpcReduction="10000"/>
          </a:bodyPr>
          <a:lstStyle/>
          <a:p>
            <a:r>
              <a:rPr lang="de-AT" sz="1400" b="1" dirty="0" smtClean="0"/>
              <a:t>Die Ehehindernisse im Allgemeinen: </a:t>
            </a:r>
            <a:r>
              <a:rPr lang="de-AT" sz="1400" dirty="0" smtClean="0"/>
              <a:t>Man unterscheidet öffentliche und geheime Ehehindernisse. </a:t>
            </a:r>
            <a:r>
              <a:rPr lang="de-AT" sz="1400" i="1" dirty="0" smtClean="0"/>
              <a:t>Öffentlich sind Hindernisse</a:t>
            </a:r>
            <a:r>
              <a:rPr lang="de-AT" sz="1400" dirty="0" smtClean="0"/>
              <a:t>, die bewiesen werden können (durch Urkunden, Zeugen usw.). </a:t>
            </a:r>
            <a:r>
              <a:rPr lang="de-AT" sz="1400" i="1" dirty="0" smtClean="0"/>
              <a:t>Geheim sind Hindernisse</a:t>
            </a:r>
            <a:r>
              <a:rPr lang="de-AT" sz="1400" dirty="0" smtClean="0"/>
              <a:t>, die nicht bewiesen werden können (</a:t>
            </a:r>
            <a:r>
              <a:rPr lang="de-AT" sz="1400" dirty="0" err="1" smtClean="0"/>
              <a:t>zB</a:t>
            </a:r>
            <a:r>
              <a:rPr lang="de-AT" sz="1400" dirty="0" smtClean="0"/>
              <a:t>. </a:t>
            </a:r>
            <a:r>
              <a:rPr lang="de-AT" sz="1400" dirty="0"/>
              <a:t>g</a:t>
            </a:r>
            <a:r>
              <a:rPr lang="de-AT" sz="1400" dirty="0" smtClean="0"/>
              <a:t>eheimer Gattenmord). Von öffentlichen Hindernissen muss im Rechtsbereich dispensiert werden, von geheimen kann im Gewissensbereich (im Beichtsakrament) dispensiert werden.</a:t>
            </a:r>
          </a:p>
          <a:p>
            <a:r>
              <a:rPr lang="de-AT" sz="1400" i="1" dirty="0" smtClean="0"/>
              <a:t>Aufstellung, Aufhebung und Interpretation von Ehehindernissen </a:t>
            </a:r>
            <a:r>
              <a:rPr lang="de-AT" sz="1400" dirty="0" smtClean="0"/>
              <a:t>sind allein der obersten Autorität der Kirche, dem Papst und dem allgemeinen Konzil, vorbehalten.</a:t>
            </a:r>
          </a:p>
          <a:p>
            <a:r>
              <a:rPr lang="de-AT" sz="1400" i="1" dirty="0" smtClean="0"/>
              <a:t>Eheverbot durch Verwaltungsgebot: </a:t>
            </a:r>
            <a:r>
              <a:rPr lang="de-AT" sz="1400" dirty="0" smtClean="0"/>
              <a:t>Der Ortsoberhirte kann allen Personen, die sich in seinem Territorium aufhalten, in einem besonderen Fall  aus einem schwerwiegenden Grund die Eingehung einer Ehe auf eine bestimmte Zeit verbieten.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10</a:t>
            </a:fld>
            <a:endParaRPr lang="de-DE"/>
          </a:p>
        </p:txBody>
      </p:sp>
    </p:spTree>
    <p:extLst>
      <p:ext uri="{BB962C8B-B14F-4D97-AF65-F5344CB8AC3E}">
        <p14:creationId xmlns:p14="http://schemas.microsoft.com/office/powerpoint/2010/main" val="2685893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400" b="1" dirty="0"/>
              <a:t/>
            </a:r>
            <a:br>
              <a:rPr lang="de-AT" sz="2400" b="1" dirty="0"/>
            </a:br>
            <a:r>
              <a:rPr lang="de-AT" sz="1400" b="1" dirty="0"/>
              <a:t>Ehehindernisse</a:t>
            </a:r>
            <a:endParaRPr lang="de-DE" sz="1400" dirty="0"/>
          </a:p>
        </p:txBody>
      </p:sp>
      <p:sp>
        <p:nvSpPr>
          <p:cNvPr id="3" name="Inhaltsplatzhalter 2"/>
          <p:cNvSpPr>
            <a:spLocks noGrp="1"/>
          </p:cNvSpPr>
          <p:nvPr>
            <p:ph idx="1"/>
          </p:nvPr>
        </p:nvSpPr>
        <p:spPr/>
        <p:txBody>
          <a:bodyPr>
            <a:normAutofit/>
          </a:bodyPr>
          <a:lstStyle/>
          <a:p>
            <a:r>
              <a:rPr lang="de-AT" sz="1400" b="1" dirty="0" smtClean="0"/>
              <a:t>Dispens von Ehehindernissen: </a:t>
            </a:r>
            <a:r>
              <a:rPr lang="de-AT" sz="1400" dirty="0" smtClean="0"/>
              <a:t>Zur Erteilung einer Dispens von Ehehindernissen ist grundsätzlich der Bischof befugt. Er kann dispensieren von: 1. Alter (mit Einschränkung der geistigen Reife); 2. Religionsverschiedenheit; 3. Weihe (nur im Ausnahmefall der Todesgefahr von der </a:t>
            </a:r>
            <a:r>
              <a:rPr lang="de-AT" sz="1400" dirty="0" err="1" smtClean="0"/>
              <a:t>Diakonatsweihe</a:t>
            </a:r>
            <a:r>
              <a:rPr lang="de-AT" sz="1400" dirty="0" smtClean="0"/>
              <a:t>); 4. Gelübde (nur wenn die Institute nicht vom Apostolischen Stuhl errichtet worden sind); 5. Entführung (mit Einschränkung des freien Willens); 6. Verbrechen des Gattenmordes (nur bei Todesgefahr oder nicht </a:t>
            </a:r>
            <a:r>
              <a:rPr lang="de-AT" sz="1400" dirty="0" err="1" smtClean="0"/>
              <a:t>aufschiebbarer</a:t>
            </a:r>
            <a:r>
              <a:rPr lang="de-AT" sz="1400" dirty="0" smtClean="0"/>
              <a:t> Hochzeit); 7. Verwandtschaft (mit Einschränkung in gerader Linie und bis zum 2. Grad der Seitenlinie);  8. Schwägerschaft; 9. Öffentliche Ehrbarkeit; 10. Gesetzliche Verwandtschaft (= Adoption).</a:t>
            </a:r>
          </a:p>
          <a:p>
            <a:pPr indent="0">
              <a:buNone/>
            </a:pP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11</a:t>
            </a:fld>
            <a:endParaRPr lang="de-DE"/>
          </a:p>
        </p:txBody>
      </p:sp>
    </p:spTree>
    <p:extLst>
      <p:ext uri="{BB962C8B-B14F-4D97-AF65-F5344CB8AC3E}">
        <p14:creationId xmlns:p14="http://schemas.microsoft.com/office/powerpoint/2010/main" val="289621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br>
              <a:rPr lang="de-AT" sz="1800" b="1" dirty="0"/>
            </a:br>
            <a:r>
              <a:rPr lang="de-AT" sz="1400" b="1" dirty="0"/>
              <a:t>Ehehindernisse</a:t>
            </a:r>
            <a:endParaRPr lang="de-DE" sz="1400" dirty="0"/>
          </a:p>
        </p:txBody>
      </p:sp>
      <p:sp>
        <p:nvSpPr>
          <p:cNvPr id="3" name="Inhaltsplatzhalter 2"/>
          <p:cNvSpPr>
            <a:spLocks noGrp="1"/>
          </p:cNvSpPr>
          <p:nvPr>
            <p:ph idx="1"/>
          </p:nvPr>
        </p:nvSpPr>
        <p:spPr/>
        <p:txBody>
          <a:bodyPr>
            <a:normAutofit/>
          </a:bodyPr>
          <a:lstStyle/>
          <a:p>
            <a:r>
              <a:rPr lang="de-AT" sz="1400" dirty="0" smtClean="0"/>
              <a:t>Die Dispens von folgenden drei Hindernissen hat sich der Apostolische Stuhl vorbehalten </a:t>
            </a:r>
            <a:r>
              <a:rPr lang="de-AT" sz="1400" i="1" dirty="0" smtClean="0"/>
              <a:t>(=Reservatfälle): </a:t>
            </a:r>
            <a:r>
              <a:rPr lang="de-AT" sz="1400" dirty="0" smtClean="0"/>
              <a:t>1. Hindernis der Weihe</a:t>
            </a:r>
            <a:r>
              <a:rPr lang="de-AT" sz="1400" i="1" dirty="0"/>
              <a:t> </a:t>
            </a:r>
            <a:r>
              <a:rPr lang="de-AT" sz="1400" dirty="0" smtClean="0"/>
              <a:t>(In Todesgefahr ist allerdings dieser Vorbehalt für die </a:t>
            </a:r>
            <a:r>
              <a:rPr lang="de-AT" sz="1400" dirty="0" err="1" smtClean="0"/>
              <a:t>Diakonatsweihe</a:t>
            </a:r>
            <a:r>
              <a:rPr lang="de-AT" sz="1400" dirty="0" smtClean="0"/>
              <a:t> aufgehoben); 2. Hindernis des Gelübdes (sofern es sich um Gelübde handelt in Instituten, die vom </a:t>
            </a:r>
            <a:r>
              <a:rPr lang="de-AT" sz="1400" dirty="0" err="1" smtClean="0"/>
              <a:t>Apost</a:t>
            </a:r>
            <a:r>
              <a:rPr lang="de-AT" sz="1400" dirty="0" smtClean="0"/>
              <a:t>. Stuhl errichtet oder durch </a:t>
            </a:r>
            <a:r>
              <a:rPr lang="de-AT" sz="1400" dirty="0" err="1" smtClean="0"/>
              <a:t>förml</a:t>
            </a:r>
            <a:r>
              <a:rPr lang="de-AT" sz="1400" dirty="0" smtClean="0"/>
              <a:t>. Dekret approbiert worden sind); 3. Hindernis des Verbrechens des </a:t>
            </a:r>
            <a:r>
              <a:rPr lang="de-AT" sz="1400" dirty="0" err="1" smtClean="0"/>
              <a:t>Gattenordes</a:t>
            </a:r>
            <a:r>
              <a:rPr lang="de-AT" sz="1400" dirty="0" smtClean="0"/>
              <a:t> (Vorbehalt entfällt in Todesgefahr oder bei nicht </a:t>
            </a:r>
            <a:r>
              <a:rPr lang="de-AT" sz="1400" dirty="0" err="1" smtClean="0"/>
              <a:t>aufschiebbarer</a:t>
            </a:r>
            <a:r>
              <a:rPr lang="de-AT" sz="1400" dirty="0" smtClean="0"/>
              <a:t> Hochzeit).</a:t>
            </a:r>
          </a:p>
          <a:p>
            <a:r>
              <a:rPr lang="de-AT" sz="1400" i="1" dirty="0" smtClean="0"/>
              <a:t>Nie </a:t>
            </a:r>
            <a:r>
              <a:rPr lang="de-AT" sz="1400" i="1" dirty="0" err="1" smtClean="0"/>
              <a:t>dispensabel</a:t>
            </a:r>
            <a:r>
              <a:rPr lang="de-AT" sz="1400" i="1" dirty="0" smtClean="0"/>
              <a:t> </a:t>
            </a:r>
            <a:r>
              <a:rPr lang="de-AT" sz="1400" dirty="0" smtClean="0"/>
              <a:t>sind die Ehehindernisse der Impotenz und des bestehenden Ehebandes</a:t>
            </a:r>
          </a:p>
          <a:p>
            <a:r>
              <a:rPr lang="de-AT" sz="1400" b="1" dirty="0" smtClean="0"/>
              <a:t>Die Ehehindernisse (und Trauverbote) im Besonderen: </a:t>
            </a:r>
            <a:r>
              <a:rPr lang="de-AT" sz="1400" dirty="0" smtClean="0"/>
              <a:t>(siehe eigene Beilage)</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12</a:t>
            </a:fld>
            <a:endParaRPr lang="de-DE"/>
          </a:p>
        </p:txBody>
      </p:sp>
    </p:spTree>
    <p:extLst>
      <p:ext uri="{BB962C8B-B14F-4D97-AF65-F5344CB8AC3E}">
        <p14:creationId xmlns:p14="http://schemas.microsoft.com/office/powerpoint/2010/main" val="171399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400" b="1" dirty="0"/>
              <a:t/>
            </a:r>
            <a:br>
              <a:rPr lang="de-AT" sz="2400" b="1" dirty="0"/>
            </a:br>
            <a:r>
              <a:rPr lang="de-AT" sz="1400" b="1" dirty="0" smtClean="0"/>
              <a:t>Der </a:t>
            </a:r>
            <a:r>
              <a:rPr lang="de-AT" sz="1400" b="1" dirty="0" err="1" smtClean="0"/>
              <a:t>Ehewille</a:t>
            </a:r>
            <a:endParaRPr lang="de-DE" sz="1400" dirty="0"/>
          </a:p>
        </p:txBody>
      </p:sp>
      <p:sp>
        <p:nvSpPr>
          <p:cNvPr id="3" name="Inhaltsplatzhalter 2"/>
          <p:cNvSpPr>
            <a:spLocks noGrp="1"/>
          </p:cNvSpPr>
          <p:nvPr>
            <p:ph idx="1"/>
          </p:nvPr>
        </p:nvSpPr>
        <p:spPr/>
        <p:txBody>
          <a:bodyPr>
            <a:normAutofit fontScale="92500"/>
          </a:bodyPr>
          <a:lstStyle/>
          <a:p>
            <a:r>
              <a:rPr lang="de-AT" sz="1400" dirty="0" smtClean="0"/>
              <a:t>Das kanonische Recht folgt dem Grundsatz „</a:t>
            </a:r>
            <a:r>
              <a:rPr lang="de-AT" sz="1400" b="1" dirty="0" err="1" smtClean="0"/>
              <a:t>consensus</a:t>
            </a:r>
            <a:r>
              <a:rPr lang="de-AT" sz="1400" b="1" dirty="0" smtClean="0"/>
              <a:t> </a:t>
            </a:r>
            <a:r>
              <a:rPr lang="de-AT" sz="1400" b="1" dirty="0" err="1" smtClean="0"/>
              <a:t>facit</a:t>
            </a:r>
            <a:r>
              <a:rPr lang="de-AT" sz="1400" b="1" dirty="0" smtClean="0"/>
              <a:t> </a:t>
            </a:r>
            <a:r>
              <a:rPr lang="de-AT" sz="1400" b="1" dirty="0" err="1" smtClean="0"/>
              <a:t>nuptias</a:t>
            </a:r>
            <a:r>
              <a:rPr lang="de-AT" sz="1400" dirty="0" smtClean="0"/>
              <a:t>“. Der Inhalt des Ehevertrages ist durch die </a:t>
            </a:r>
            <a:r>
              <a:rPr lang="de-AT" sz="1400" dirty="0" err="1" smtClean="0"/>
              <a:t>Ehelehre</a:t>
            </a:r>
            <a:r>
              <a:rPr lang="de-AT" sz="1400" dirty="0" smtClean="0"/>
              <a:t> der Kirche und deren Konkretisierung im kanonischen Recht vorgegeben. Eine Ehe kann nur mit den vorgegebenen Wesensmerkmalen geschlossen werden, macht ein Kontrahent Vorbehalte, kommt keine gültige Ehe zustande.</a:t>
            </a:r>
          </a:p>
          <a:p>
            <a:r>
              <a:rPr lang="de-AT" sz="1400" b="1" dirty="0" smtClean="0"/>
              <a:t>Psychische Eheunfähigkeit </a:t>
            </a:r>
            <a:r>
              <a:rPr lang="de-AT" sz="1400" dirty="0" smtClean="0"/>
              <a:t>(c. 1095) ist der häufigste Nichtigkeitsgrund. Diese kann sein eine </a:t>
            </a:r>
            <a:r>
              <a:rPr lang="de-AT" sz="1400" i="1" dirty="0" smtClean="0"/>
              <a:t>Ehevertragsunfähigkeit </a:t>
            </a:r>
            <a:r>
              <a:rPr lang="de-AT" sz="1400" dirty="0" smtClean="0"/>
              <a:t>(c. 1095, n. 1) beruhend auf einen habituell/krankheitsbedingten Mangel oder einem aktuellen Mangel (Drogen, Alkohol ), ein </a:t>
            </a:r>
            <a:r>
              <a:rPr lang="de-AT" sz="1400" i="1" dirty="0" smtClean="0"/>
              <a:t>Mangel an Erkenntnisfähigkeit </a:t>
            </a:r>
            <a:r>
              <a:rPr lang="de-AT" sz="1400" dirty="0" smtClean="0"/>
              <a:t>oder ein </a:t>
            </a:r>
            <a:r>
              <a:rPr lang="de-AT" sz="1400" i="1" dirty="0" smtClean="0"/>
              <a:t>Mangel an innerer Freiheit </a:t>
            </a:r>
            <a:r>
              <a:rPr lang="de-AT" sz="1400" dirty="0" smtClean="0"/>
              <a:t>(c. 1095 n. 2) oder eine </a:t>
            </a:r>
            <a:r>
              <a:rPr lang="de-AT" sz="1400" i="1" dirty="0" smtClean="0"/>
              <a:t>Unfähigkeit zur Eheführung aus psychischen Gründen</a:t>
            </a:r>
            <a:r>
              <a:rPr lang="de-AT" sz="1400" dirty="0" smtClean="0"/>
              <a:t> (c. 1095 n. 3).</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13</a:t>
            </a:fld>
            <a:endParaRPr lang="de-DE"/>
          </a:p>
        </p:txBody>
      </p:sp>
    </p:spTree>
    <p:extLst>
      <p:ext uri="{BB962C8B-B14F-4D97-AF65-F5344CB8AC3E}">
        <p14:creationId xmlns:p14="http://schemas.microsoft.com/office/powerpoint/2010/main" val="329293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3200" b="1" dirty="0"/>
              <a:t/>
            </a:r>
            <a:br>
              <a:rPr lang="de-AT" sz="3200" b="1" dirty="0"/>
            </a:br>
            <a:r>
              <a:rPr lang="de-AT" sz="1400" b="1" dirty="0"/>
              <a:t>Der </a:t>
            </a:r>
            <a:r>
              <a:rPr lang="de-AT" sz="1400" b="1" dirty="0" err="1"/>
              <a:t>Ehewille</a:t>
            </a:r>
            <a:endParaRPr lang="de-DE" sz="1400" dirty="0"/>
          </a:p>
        </p:txBody>
      </p:sp>
      <p:sp>
        <p:nvSpPr>
          <p:cNvPr id="3" name="Inhaltsplatzhalter 2"/>
          <p:cNvSpPr>
            <a:spLocks noGrp="1"/>
          </p:cNvSpPr>
          <p:nvPr>
            <p:ph idx="1"/>
          </p:nvPr>
        </p:nvSpPr>
        <p:spPr/>
        <p:txBody>
          <a:bodyPr>
            <a:normAutofit/>
          </a:bodyPr>
          <a:lstStyle/>
          <a:p>
            <a:r>
              <a:rPr lang="de-AT" sz="1400" b="1" dirty="0" smtClean="0"/>
              <a:t>Sonstige Willensmängel: </a:t>
            </a:r>
            <a:r>
              <a:rPr lang="de-AT" sz="1400" i="1" dirty="0" smtClean="0"/>
              <a:t>a) Fehlen des notwendigen Mindestwissens über das Wesen der Ehe</a:t>
            </a:r>
            <a:r>
              <a:rPr lang="de-AT" sz="1400" dirty="0" smtClean="0"/>
              <a:t> (c. 1096); </a:t>
            </a:r>
            <a:r>
              <a:rPr lang="de-AT" sz="1400" i="1" dirty="0" smtClean="0"/>
              <a:t>b) </a:t>
            </a:r>
            <a:r>
              <a:rPr lang="de-AT" sz="1400" i="1" dirty="0"/>
              <a:t>d</a:t>
            </a:r>
            <a:r>
              <a:rPr lang="de-AT" sz="1400" i="1" dirty="0" smtClean="0"/>
              <a:t>er Irrtum </a:t>
            </a:r>
            <a:r>
              <a:rPr lang="de-AT" sz="1400" dirty="0" smtClean="0"/>
              <a:t>(c. 1097 u. c. 1099; unterscheide Personenirrtum, Eigenschaftsirrtum und Irrtum betreffend den Ehevertrag oder die Wesenseigenschaften der Ehe);  </a:t>
            </a:r>
            <a:r>
              <a:rPr lang="de-AT" sz="1400" i="1" dirty="0" smtClean="0"/>
              <a:t>c) die Simulation </a:t>
            </a:r>
            <a:r>
              <a:rPr lang="de-AT" sz="1400" dirty="0" smtClean="0"/>
              <a:t>(= wenn die nach außen abgegebene Ehewillenserklärung dem tatsächlichen inneren Willen nicht entspricht;  c. 1101;  Rechtsvermutung des Übereinstimmens von innerem Willen und äußerer Erklärung; Unterscheide Partialsimulation von Totalsimulation); </a:t>
            </a:r>
            <a:r>
              <a:rPr lang="de-AT" sz="1400" i="1" dirty="0" smtClean="0"/>
              <a:t>d) Furcht und Zwang </a:t>
            </a:r>
            <a:r>
              <a:rPr lang="de-AT" sz="1400" dirty="0" smtClean="0"/>
              <a:t>(c. 1103); </a:t>
            </a:r>
            <a:r>
              <a:rPr lang="de-AT" sz="1400" i="1" dirty="0" smtClean="0"/>
              <a:t>e) Bedingung </a:t>
            </a:r>
            <a:r>
              <a:rPr lang="de-AT" sz="1400" dirty="0" smtClean="0"/>
              <a:t>(c. 1102; Ehe ist ein bedingungsfeindliches Rechtsgeschäft; Auflagen sind zulässig, haben jedoch keinen Einfluss auf die Gültigkeit der Ehe).</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14</a:t>
            </a:fld>
            <a:endParaRPr lang="de-DE"/>
          </a:p>
        </p:txBody>
      </p:sp>
    </p:spTree>
    <p:extLst>
      <p:ext uri="{BB962C8B-B14F-4D97-AF65-F5344CB8AC3E}">
        <p14:creationId xmlns:p14="http://schemas.microsoft.com/office/powerpoint/2010/main" val="417717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4000" b="1" dirty="0"/>
              <a:t/>
            </a:r>
            <a:br>
              <a:rPr lang="de-AT" sz="4000" b="1" dirty="0"/>
            </a:br>
            <a:r>
              <a:rPr lang="de-AT" sz="1400" b="1" dirty="0" smtClean="0"/>
              <a:t>Die Eheschließungsform</a:t>
            </a:r>
            <a:endParaRPr lang="de-DE" sz="1400" dirty="0"/>
          </a:p>
        </p:txBody>
      </p:sp>
      <p:sp>
        <p:nvSpPr>
          <p:cNvPr id="3" name="Inhaltsplatzhalter 2"/>
          <p:cNvSpPr>
            <a:spLocks noGrp="1"/>
          </p:cNvSpPr>
          <p:nvPr>
            <p:ph idx="1"/>
          </p:nvPr>
        </p:nvSpPr>
        <p:spPr/>
        <p:txBody>
          <a:bodyPr>
            <a:normAutofit/>
          </a:bodyPr>
          <a:lstStyle/>
          <a:p>
            <a:r>
              <a:rPr lang="de-AT" sz="1400" b="1" dirty="0" smtClean="0"/>
              <a:t>Geschichte:</a:t>
            </a:r>
            <a:r>
              <a:rPr lang="de-AT" sz="1400" dirty="0" smtClean="0"/>
              <a:t>  Ursprünglich war keine bestimmte Form der Konsensleistung vorgeschrieben (=</a:t>
            </a:r>
            <a:r>
              <a:rPr lang="de-AT" sz="1400" dirty="0" err="1" smtClean="0"/>
              <a:t>klandestine</a:t>
            </a:r>
            <a:r>
              <a:rPr lang="de-AT" sz="1400" dirty="0" smtClean="0"/>
              <a:t> Ehe). Erst durch das Konzil von Trient wird eine bestimmte Eheschließungsform vorgeschrieben (=</a:t>
            </a:r>
            <a:r>
              <a:rPr lang="de-AT" sz="1400" i="1" dirty="0" smtClean="0"/>
              <a:t>Dekret </a:t>
            </a:r>
            <a:r>
              <a:rPr lang="de-AT" sz="1400" i="1" dirty="0" err="1" smtClean="0"/>
              <a:t>Tametsi</a:t>
            </a:r>
            <a:r>
              <a:rPr lang="de-AT" sz="1400" i="1" dirty="0" smtClean="0"/>
              <a:t> 1563</a:t>
            </a:r>
            <a:r>
              <a:rPr lang="de-AT" sz="1400" dirty="0" smtClean="0"/>
              <a:t>;  danach tridentinische und nichttridentinische Gebiete): Eheschließung vor dem </a:t>
            </a:r>
            <a:r>
              <a:rPr lang="de-AT" sz="1400" dirty="0" err="1" smtClean="0"/>
              <a:t>parochus</a:t>
            </a:r>
            <a:r>
              <a:rPr lang="de-AT" sz="1400" dirty="0" smtClean="0"/>
              <a:t> </a:t>
            </a:r>
            <a:r>
              <a:rPr lang="de-AT" sz="1400" dirty="0" err="1" smtClean="0"/>
              <a:t>prorius</a:t>
            </a:r>
            <a:r>
              <a:rPr lang="de-AT" sz="1400" dirty="0" smtClean="0"/>
              <a:t> und vor zwei Zeugen. Mit dem </a:t>
            </a:r>
            <a:r>
              <a:rPr lang="de-AT" sz="1400" i="1" dirty="0" smtClean="0"/>
              <a:t>Dekret  „Ne </a:t>
            </a:r>
            <a:r>
              <a:rPr lang="de-AT" sz="1400" i="1" dirty="0" err="1" smtClean="0"/>
              <a:t>temere</a:t>
            </a:r>
            <a:r>
              <a:rPr lang="de-AT" sz="1400" i="1" dirty="0" smtClean="0"/>
              <a:t>“ vom 1907 </a:t>
            </a:r>
            <a:r>
              <a:rPr lang="de-AT" sz="1400" dirty="0" smtClean="0"/>
              <a:t>kommt es zu einer Änderung der Formvorschriften (diese dann vom CIC 1917/18 und vom CIC 1983 übernommen): Eheschließung erfolgt nunmehr vor dem </a:t>
            </a:r>
            <a:r>
              <a:rPr lang="de-AT" sz="1400" dirty="0" err="1" smtClean="0"/>
              <a:t>parochus</a:t>
            </a:r>
            <a:r>
              <a:rPr lang="de-AT" sz="1400" dirty="0" smtClean="0"/>
              <a:t> loci und vor zwei Zeugen. Ein wesentlicher Unterschied zwischen </a:t>
            </a:r>
            <a:r>
              <a:rPr lang="de-AT" sz="1400" dirty="0" err="1" smtClean="0"/>
              <a:t>parochus</a:t>
            </a:r>
            <a:r>
              <a:rPr lang="de-AT" sz="1400" dirty="0" smtClean="0"/>
              <a:t> </a:t>
            </a:r>
            <a:r>
              <a:rPr lang="de-AT" sz="1400" dirty="0" err="1" smtClean="0"/>
              <a:t>proprius</a:t>
            </a:r>
            <a:r>
              <a:rPr lang="de-AT" sz="1400" dirty="0" smtClean="0"/>
              <a:t> u. </a:t>
            </a:r>
            <a:r>
              <a:rPr lang="de-AT" sz="1400" dirty="0" err="1"/>
              <a:t>p</a:t>
            </a:r>
            <a:r>
              <a:rPr lang="de-AT" sz="1400" dirty="0" err="1" smtClean="0"/>
              <a:t>arochus</a:t>
            </a:r>
            <a:r>
              <a:rPr lang="de-AT" sz="1400" dirty="0" smtClean="0"/>
              <a:t> loci besteht darin, dass letzterer den Konsens aktiv erfragen muss.</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15</a:t>
            </a:fld>
            <a:endParaRPr lang="de-DE"/>
          </a:p>
        </p:txBody>
      </p:sp>
    </p:spTree>
    <p:extLst>
      <p:ext uri="{BB962C8B-B14F-4D97-AF65-F5344CB8AC3E}">
        <p14:creationId xmlns:p14="http://schemas.microsoft.com/office/powerpoint/2010/main" val="1125879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4000" b="1" dirty="0"/>
              <a:t/>
            </a:r>
            <a:br>
              <a:rPr lang="de-AT" sz="4000" b="1" dirty="0"/>
            </a:br>
            <a:r>
              <a:rPr lang="de-AT" sz="1400" b="1" dirty="0" smtClean="0"/>
              <a:t>Die Eheschließungsform</a:t>
            </a:r>
            <a:endParaRPr lang="de-DE" sz="1400" dirty="0"/>
          </a:p>
        </p:txBody>
      </p:sp>
      <p:sp>
        <p:nvSpPr>
          <p:cNvPr id="3" name="Inhaltsplatzhalter 2"/>
          <p:cNvSpPr>
            <a:spLocks noGrp="1"/>
          </p:cNvSpPr>
          <p:nvPr>
            <p:ph idx="1"/>
          </p:nvPr>
        </p:nvSpPr>
        <p:spPr/>
        <p:txBody>
          <a:bodyPr>
            <a:normAutofit fontScale="92500" lnSpcReduction="10000"/>
          </a:bodyPr>
          <a:lstStyle/>
          <a:p>
            <a:r>
              <a:rPr lang="de-AT" sz="1400" b="1" dirty="0" smtClean="0"/>
              <a:t>Die ordentliche kanonische Eheschließungsform:  </a:t>
            </a:r>
            <a:r>
              <a:rPr lang="de-AT" sz="1400" dirty="0" smtClean="0"/>
              <a:t>a</a:t>
            </a:r>
            <a:r>
              <a:rPr lang="de-AT" sz="1400" i="1" dirty="0" smtClean="0"/>
              <a:t>) Persönliche Anwesenheit der Eheschließenden </a:t>
            </a:r>
            <a:r>
              <a:rPr lang="de-AT" sz="1400" dirty="0" smtClean="0"/>
              <a:t>(persönlich oder durch Stellvertreter; c. 1104, § 1);  </a:t>
            </a:r>
            <a:r>
              <a:rPr lang="de-AT" sz="1400" i="1" dirty="0" smtClean="0"/>
              <a:t>b) Kundgabe des Ehewillens</a:t>
            </a:r>
            <a:r>
              <a:rPr lang="de-AT" sz="1400" dirty="0" smtClean="0"/>
              <a:t> (durch Worte oder Zeichen; </a:t>
            </a:r>
            <a:r>
              <a:rPr lang="de-AT" sz="1400" dirty="0"/>
              <a:t>c. 1104 § 2</a:t>
            </a:r>
            <a:r>
              <a:rPr lang="de-AT" sz="1400" dirty="0" smtClean="0"/>
              <a:t>); </a:t>
            </a:r>
            <a:r>
              <a:rPr lang="de-AT" sz="1400" i="1" dirty="0" smtClean="0"/>
              <a:t>c) Eheabschluss vor einem Assistenzberechtigten</a:t>
            </a:r>
            <a:r>
              <a:rPr lang="de-AT" sz="1400" dirty="0" smtClean="0"/>
              <a:t> (Ortsoberhirte, Ortspfarrer oder vor einem delegierten Priester, Diakon oder im Ausnahmefall Laien; c. 1108 § 1); </a:t>
            </a:r>
            <a:r>
              <a:rPr lang="de-AT" sz="1400" i="1" dirty="0" smtClean="0"/>
              <a:t>d) Aktive Eheassistenz </a:t>
            </a:r>
            <a:r>
              <a:rPr lang="de-AT" sz="1400" dirty="0" smtClean="0"/>
              <a:t>(der Assistenzberechtigte hat aktiv den Konsens zu erfragen, eine bloß passive Zeugenschaft genügt nicht; c. 1108 § 2); </a:t>
            </a:r>
            <a:r>
              <a:rPr lang="de-AT" sz="1400" i="1" dirty="0" smtClean="0"/>
              <a:t>e) Anwesenheit von zwei Zeugen</a:t>
            </a:r>
            <a:r>
              <a:rPr lang="de-AT" sz="1400" dirty="0" smtClean="0"/>
              <a:t> (c. 1108 § 1).</a:t>
            </a:r>
          </a:p>
          <a:p>
            <a:r>
              <a:rPr lang="de-AT" sz="1400" b="1" dirty="0" smtClean="0"/>
              <a:t>Die Noteheschließung: </a:t>
            </a:r>
            <a:r>
              <a:rPr lang="de-AT" sz="1400" dirty="0" smtClean="0"/>
              <a:t>Bei Todesgefahr für einen der Brautleute oder wenn innerhalb eines Monats ein </a:t>
            </a:r>
            <a:r>
              <a:rPr lang="de-AT" sz="1400" dirty="0" err="1" smtClean="0"/>
              <a:t>Trauassitent</a:t>
            </a:r>
            <a:r>
              <a:rPr lang="de-AT" sz="1400" dirty="0" smtClean="0"/>
              <a:t> nicht oder nicht ohne schweren Nachteil herbeigeholt oder aufgesucht werden kann, kann die Ehe ausnahmsweise auch nur vor zwei Zeugen geschlossen werden (c. 1116).</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16</a:t>
            </a:fld>
            <a:endParaRPr lang="de-DE"/>
          </a:p>
        </p:txBody>
      </p:sp>
    </p:spTree>
    <p:extLst>
      <p:ext uri="{BB962C8B-B14F-4D97-AF65-F5344CB8AC3E}">
        <p14:creationId xmlns:p14="http://schemas.microsoft.com/office/powerpoint/2010/main" val="285751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4800" b="1" dirty="0"/>
              <a:t/>
            </a:r>
            <a:br>
              <a:rPr lang="de-AT" sz="4800" b="1" dirty="0"/>
            </a:br>
            <a:r>
              <a:rPr lang="de-AT" sz="1400" b="1" dirty="0"/>
              <a:t>Die Eheschließungsform</a:t>
            </a:r>
            <a:endParaRPr lang="de-DE" sz="1400" dirty="0"/>
          </a:p>
        </p:txBody>
      </p:sp>
      <p:sp>
        <p:nvSpPr>
          <p:cNvPr id="3" name="Inhaltsplatzhalter 2"/>
          <p:cNvSpPr>
            <a:spLocks noGrp="1"/>
          </p:cNvSpPr>
          <p:nvPr>
            <p:ph idx="1"/>
          </p:nvPr>
        </p:nvSpPr>
        <p:spPr/>
        <p:txBody>
          <a:bodyPr>
            <a:normAutofit fontScale="92500"/>
          </a:bodyPr>
          <a:lstStyle/>
          <a:p>
            <a:r>
              <a:rPr lang="de-AT" sz="1400" b="1" dirty="0" smtClean="0"/>
              <a:t>Eheschließungsform bei Mischehen: </a:t>
            </a:r>
            <a:r>
              <a:rPr lang="de-AT" sz="1400" i="1" dirty="0" smtClean="0"/>
              <a:t>a) Eheschließung eines katholischen mit einem orthodoxen Partner: </a:t>
            </a:r>
            <a:r>
              <a:rPr lang="de-AT" sz="1400" dirty="0" smtClean="0"/>
              <a:t>Kanonische Eheschließungsform ist nur zur </a:t>
            </a:r>
            <a:r>
              <a:rPr lang="de-AT" sz="1400" dirty="0" err="1" smtClean="0"/>
              <a:t>Erlaubtheit</a:t>
            </a:r>
            <a:r>
              <a:rPr lang="de-AT" sz="1400" dirty="0" smtClean="0"/>
              <a:t>, nicht zur Gültigkeit vorgeschrieben (hierfür genügt die Anwesenheit eines </a:t>
            </a:r>
            <a:r>
              <a:rPr lang="de-AT" sz="1400" dirty="0" err="1" smtClean="0"/>
              <a:t>minister</a:t>
            </a:r>
            <a:r>
              <a:rPr lang="de-AT" sz="1400" dirty="0" smtClean="0"/>
              <a:t> </a:t>
            </a:r>
            <a:r>
              <a:rPr lang="de-AT" sz="1400" dirty="0" err="1" smtClean="0"/>
              <a:t>sacer</a:t>
            </a:r>
            <a:r>
              <a:rPr lang="de-AT" sz="1400" dirty="0" smtClean="0"/>
              <a:t> der </a:t>
            </a:r>
            <a:r>
              <a:rPr lang="de-AT" sz="1400" dirty="0" err="1" smtClean="0"/>
              <a:t>Ortodoxen</a:t>
            </a:r>
            <a:r>
              <a:rPr lang="de-AT" sz="1400" dirty="0" smtClean="0"/>
              <a:t> Kirche); </a:t>
            </a:r>
            <a:r>
              <a:rPr lang="de-AT" sz="1400" i="1" dirty="0" smtClean="0"/>
              <a:t>b) Eheschließung zwischen einem katholischen und einem sonstigen getauften Partner, </a:t>
            </a:r>
            <a:r>
              <a:rPr lang="de-AT" sz="1400" dirty="0" smtClean="0"/>
              <a:t>bei welcher der katholischen Eheschließungsform Schwierigkeiten entgegenstehen: hier kann der Ortsoberhirte von der kanonischen Form Dispens erteilen; in diesem Fall genügt eine sonstige öffentliche Form der Eheschließung; </a:t>
            </a:r>
            <a:r>
              <a:rPr lang="de-AT" sz="1400" i="1" dirty="0" smtClean="0"/>
              <a:t>c) Verbot der Doppeltrauung und der Simultantrauung</a:t>
            </a:r>
            <a:r>
              <a:rPr lang="de-AT" sz="1400" dirty="0" smtClean="0"/>
              <a:t>; </a:t>
            </a:r>
            <a:r>
              <a:rPr lang="de-AT" sz="1400" i="1" dirty="0" smtClean="0"/>
              <a:t>d) </a:t>
            </a:r>
            <a:r>
              <a:rPr lang="de-AT" sz="1400" i="1" dirty="0" err="1" smtClean="0"/>
              <a:t>Erlaubtheit</a:t>
            </a:r>
            <a:r>
              <a:rPr lang="de-AT" sz="1400" i="1" dirty="0" smtClean="0"/>
              <a:t> der ökumenischen Trauung</a:t>
            </a:r>
            <a:r>
              <a:rPr lang="de-AT" sz="1400" dirty="0" smtClean="0"/>
              <a:t> (Amtsträger beider Kirchen sind bei Eheschließung zugegen, der Konsens wird vom kath. Trauassistenten erfragt).</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17</a:t>
            </a:fld>
            <a:endParaRPr lang="de-DE"/>
          </a:p>
        </p:txBody>
      </p:sp>
    </p:spTree>
    <p:extLst>
      <p:ext uri="{BB962C8B-B14F-4D97-AF65-F5344CB8AC3E}">
        <p14:creationId xmlns:p14="http://schemas.microsoft.com/office/powerpoint/2010/main" val="2989337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6000" b="1" dirty="0"/>
              <a:t/>
            </a:r>
            <a:br>
              <a:rPr lang="de-AT" sz="6000" b="1" dirty="0"/>
            </a:br>
            <a:r>
              <a:rPr lang="de-AT" sz="1400" b="1" dirty="0"/>
              <a:t>Die Eheschließungsform</a:t>
            </a:r>
            <a:endParaRPr lang="de-DE" sz="1400" dirty="0"/>
          </a:p>
        </p:txBody>
      </p:sp>
      <p:sp>
        <p:nvSpPr>
          <p:cNvPr id="3" name="Inhaltsplatzhalter 2"/>
          <p:cNvSpPr>
            <a:spLocks noGrp="1"/>
          </p:cNvSpPr>
          <p:nvPr>
            <p:ph idx="1"/>
          </p:nvPr>
        </p:nvSpPr>
        <p:spPr/>
        <p:txBody>
          <a:bodyPr>
            <a:normAutofit/>
          </a:bodyPr>
          <a:lstStyle/>
          <a:p>
            <a:r>
              <a:rPr lang="de-AT" sz="1400" b="1" dirty="0" smtClean="0"/>
              <a:t>Wer ist an die kanonische Eheschließungsform gebunden? </a:t>
            </a:r>
            <a:r>
              <a:rPr lang="de-AT" sz="1400" dirty="0" smtClean="0"/>
              <a:t>a) Wer in der kath. Kirche getauft oder b) in sie aufgenommen wurde und c) sich nicht durch einen formellen Akt wiederum getrennt  hat.</a:t>
            </a:r>
          </a:p>
          <a:p>
            <a:r>
              <a:rPr lang="de-AT" sz="1400" b="1" dirty="0" smtClean="0"/>
              <a:t>Notwendigkeit einer Erlaubnis für Mischehen: </a:t>
            </a:r>
            <a:r>
              <a:rPr lang="de-AT" sz="1400" dirty="0" smtClean="0"/>
              <a:t>Das Eingehen einer Mischehe ist grundsätzlich verboten.  Der Ortsoberhirte kann hierfür jedoch eine Erlaubnis erteilen, wenn a) ein gerechter und vernünftiger Grund vorliegt und b) der katholische Teil sich bereit erklärt, die Gefahr des eigenen Glaubensabfalles abzuwenden und sich für eine katholische Taufe und Erziehung seiner Kinder nach Kräften einzusetzen (= Kautelen- </a:t>
            </a:r>
            <a:r>
              <a:rPr lang="de-AT" sz="1400" dirty="0" err="1" smtClean="0"/>
              <a:t>leistung</a:t>
            </a:r>
            <a:r>
              <a:rPr lang="de-AT" sz="1400" dirty="0" smtClean="0"/>
              <a:t>). Der andere Partner muss von diesem Versprechen wissen.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18</a:t>
            </a:fld>
            <a:endParaRPr lang="de-DE"/>
          </a:p>
        </p:txBody>
      </p:sp>
    </p:spTree>
    <p:extLst>
      <p:ext uri="{BB962C8B-B14F-4D97-AF65-F5344CB8AC3E}">
        <p14:creationId xmlns:p14="http://schemas.microsoft.com/office/powerpoint/2010/main" val="399399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7200" b="1" dirty="0"/>
              <a:t/>
            </a:r>
            <a:br>
              <a:rPr lang="de-AT" sz="7200" b="1" dirty="0"/>
            </a:br>
            <a:r>
              <a:rPr lang="de-AT" sz="1400" b="1" dirty="0"/>
              <a:t>Die Eheschließungsform</a:t>
            </a:r>
            <a:endParaRPr lang="de-DE" sz="1400" dirty="0"/>
          </a:p>
        </p:txBody>
      </p:sp>
      <p:sp>
        <p:nvSpPr>
          <p:cNvPr id="3" name="Inhaltsplatzhalter 2"/>
          <p:cNvSpPr>
            <a:spLocks noGrp="1"/>
          </p:cNvSpPr>
          <p:nvPr>
            <p:ph idx="1"/>
          </p:nvPr>
        </p:nvSpPr>
        <p:spPr/>
        <p:txBody>
          <a:bodyPr>
            <a:normAutofit/>
          </a:bodyPr>
          <a:lstStyle/>
          <a:p>
            <a:r>
              <a:rPr lang="de-AT" sz="1400" b="1" dirty="0" smtClean="0"/>
              <a:t>Ausführungsbestimmungen der  Österreichischen Bischofskonferenz zur </a:t>
            </a:r>
            <a:r>
              <a:rPr lang="de-AT" sz="1400" b="1" dirty="0" err="1" smtClean="0"/>
              <a:t>Kautelenleistung</a:t>
            </a:r>
            <a:r>
              <a:rPr lang="de-AT" sz="1400" b="1" dirty="0"/>
              <a:t> </a:t>
            </a:r>
            <a:r>
              <a:rPr lang="de-AT" sz="1400" b="1" dirty="0" smtClean="0"/>
              <a:t>(25.01.1984): </a:t>
            </a:r>
            <a:r>
              <a:rPr lang="de-AT" sz="1400" dirty="0" smtClean="0"/>
              <a:t>Die Erklärung und das Versprechen des kath. Partners hat schriftlich zu erfolgen: </a:t>
            </a:r>
            <a:r>
              <a:rPr lang="de-AT" sz="1400" i="1" dirty="0" smtClean="0"/>
              <a:t>„Ich will in meiner Ehe am katholischen Glauben festhalten. Ich erkenne an, dass mein Glaube von mir verlangt, mich für die Taufe und Erziehung unserer Kinder in der katholischen Kirche einzusetzen. Ich werde mich bemühen, dem zu entsprechen, unter Rücksichtnahme auf das Gewissen meines Partners.“</a:t>
            </a:r>
            <a:r>
              <a:rPr lang="de-DE" sz="1400" dirty="0" smtClean="0"/>
              <a:t> Die Ortsordinarien bevollmächtigten auch ihre Seelsorger, die allgemeine Trauungsvollmacht besitzen, den katholischen Partner die Erlaubnis zur </a:t>
            </a:r>
            <a:r>
              <a:rPr lang="de-DE" sz="1400" smtClean="0"/>
              <a:t>Eheschließung (trotz Eheverbotes) </a:t>
            </a:r>
            <a:r>
              <a:rPr lang="de-DE" sz="1400" dirty="0" smtClean="0"/>
              <a:t>zu geben und zur Vorsicht auch vom Ehehindernis der Religionsverschiedenheit zu dispensieren.</a:t>
            </a:r>
            <a:endParaRPr lang="de-AT" sz="1400" dirty="0" smtClean="0"/>
          </a:p>
        </p:txBody>
      </p:sp>
      <p:sp>
        <p:nvSpPr>
          <p:cNvPr id="4" name="Foliennummernplatzhalter 3"/>
          <p:cNvSpPr>
            <a:spLocks noGrp="1"/>
          </p:cNvSpPr>
          <p:nvPr>
            <p:ph type="sldNum" sz="quarter" idx="12"/>
          </p:nvPr>
        </p:nvSpPr>
        <p:spPr/>
        <p:txBody>
          <a:bodyPr/>
          <a:lstStyle/>
          <a:p>
            <a:fld id="{98913F5D-ADFA-4338-A988-C8D1860492BF}" type="slidenum">
              <a:rPr lang="de-DE" smtClean="0"/>
              <a:t>19</a:t>
            </a:fld>
            <a:endParaRPr lang="de-DE"/>
          </a:p>
        </p:txBody>
      </p:sp>
    </p:spTree>
    <p:extLst>
      <p:ext uri="{BB962C8B-B14F-4D97-AF65-F5344CB8AC3E}">
        <p14:creationId xmlns:p14="http://schemas.microsoft.com/office/powerpoint/2010/main" val="406154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400" b="1" dirty="0"/>
              <a:t/>
            </a:r>
            <a:br>
              <a:rPr lang="de-AT" sz="2400" b="1" dirty="0"/>
            </a:br>
            <a:r>
              <a:rPr lang="de-AT" sz="1400" dirty="0"/>
              <a:t>Terminologie</a:t>
            </a:r>
            <a:endParaRPr lang="de-DE" sz="1400" dirty="0"/>
          </a:p>
        </p:txBody>
      </p:sp>
      <p:sp>
        <p:nvSpPr>
          <p:cNvPr id="3" name="Inhaltsplatzhalter 2"/>
          <p:cNvSpPr>
            <a:spLocks noGrp="1"/>
          </p:cNvSpPr>
          <p:nvPr>
            <p:ph idx="1"/>
          </p:nvPr>
        </p:nvSpPr>
        <p:spPr/>
        <p:txBody>
          <a:bodyPr>
            <a:normAutofit fontScale="92500"/>
          </a:bodyPr>
          <a:lstStyle/>
          <a:p>
            <a:r>
              <a:rPr lang="de-AT" sz="1400" b="1" dirty="0" smtClean="0"/>
              <a:t>Matrimonium </a:t>
            </a:r>
            <a:r>
              <a:rPr lang="de-AT" sz="1400" b="1" dirty="0" err="1" smtClean="0"/>
              <a:t>legitimum</a:t>
            </a:r>
            <a:r>
              <a:rPr lang="de-AT" sz="1400" b="1" dirty="0" smtClean="0"/>
              <a:t> – </a:t>
            </a:r>
            <a:r>
              <a:rPr lang="de-AT" sz="1400" b="1" dirty="0" err="1" smtClean="0"/>
              <a:t>matrimonium</a:t>
            </a:r>
            <a:r>
              <a:rPr lang="de-AT" sz="1400" b="1" dirty="0" smtClean="0"/>
              <a:t> </a:t>
            </a:r>
            <a:r>
              <a:rPr lang="de-AT" sz="1400" b="1" dirty="0" err="1" smtClean="0"/>
              <a:t>semichristianum</a:t>
            </a:r>
            <a:r>
              <a:rPr lang="de-AT" sz="1400" b="1" dirty="0" smtClean="0"/>
              <a:t> – </a:t>
            </a:r>
            <a:r>
              <a:rPr lang="de-AT" sz="1400" b="1" dirty="0" err="1" smtClean="0"/>
              <a:t>matrimonium</a:t>
            </a:r>
            <a:r>
              <a:rPr lang="de-AT" sz="1400" b="1" dirty="0" smtClean="0"/>
              <a:t> </a:t>
            </a:r>
            <a:r>
              <a:rPr lang="de-AT" sz="1400" b="1" dirty="0" err="1" smtClean="0"/>
              <a:t>inter</a:t>
            </a:r>
            <a:r>
              <a:rPr lang="de-AT" sz="1400" b="1" dirty="0" smtClean="0"/>
              <a:t> non </a:t>
            </a:r>
            <a:r>
              <a:rPr lang="de-AT" sz="1400" b="1" dirty="0" err="1" smtClean="0"/>
              <a:t>baptizatos</a:t>
            </a:r>
            <a:r>
              <a:rPr lang="de-AT" sz="1400" b="1" dirty="0" smtClean="0"/>
              <a:t>: </a:t>
            </a:r>
            <a:r>
              <a:rPr lang="de-AT" sz="1400" dirty="0" smtClean="0"/>
              <a:t>Unter einem </a:t>
            </a:r>
            <a:r>
              <a:rPr lang="de-AT" sz="1400" i="1" dirty="0" err="1" smtClean="0"/>
              <a:t>matrimonium</a:t>
            </a:r>
            <a:r>
              <a:rPr lang="de-AT" sz="1400" i="1" dirty="0" smtClean="0"/>
              <a:t> </a:t>
            </a:r>
            <a:r>
              <a:rPr lang="de-AT" sz="1400" i="1" dirty="0" err="1" smtClean="0"/>
              <a:t>legitimum</a:t>
            </a:r>
            <a:r>
              <a:rPr lang="de-AT" sz="1400" i="1" dirty="0" smtClean="0"/>
              <a:t> </a:t>
            </a:r>
            <a:r>
              <a:rPr lang="de-AT" sz="1400" dirty="0" smtClean="0"/>
              <a:t>versteht man die gültige Ehe zwischen Ungetauften (</a:t>
            </a:r>
            <a:r>
              <a:rPr lang="de-AT" sz="1400" dirty="0" err="1" smtClean="0"/>
              <a:t>matrimonium</a:t>
            </a:r>
            <a:r>
              <a:rPr lang="de-AT" sz="1400" dirty="0" smtClean="0"/>
              <a:t> </a:t>
            </a:r>
            <a:r>
              <a:rPr lang="de-AT" sz="1400" dirty="0" err="1" smtClean="0"/>
              <a:t>inter</a:t>
            </a:r>
            <a:r>
              <a:rPr lang="de-AT" sz="1400" dirty="0" smtClean="0"/>
              <a:t> non </a:t>
            </a:r>
            <a:r>
              <a:rPr lang="de-AT" sz="1400" dirty="0" err="1" smtClean="0"/>
              <a:t>baptizatos</a:t>
            </a:r>
            <a:r>
              <a:rPr lang="de-AT" sz="1400" dirty="0" smtClean="0"/>
              <a:t>) ebenso wie die gültige Ehe zwischen einem Getauften und einem Nichtchristen (</a:t>
            </a:r>
            <a:r>
              <a:rPr lang="de-AT" sz="1400" dirty="0" err="1" smtClean="0"/>
              <a:t>matrimonium</a:t>
            </a:r>
            <a:r>
              <a:rPr lang="de-AT" sz="1400" dirty="0" smtClean="0"/>
              <a:t> </a:t>
            </a:r>
            <a:r>
              <a:rPr lang="de-AT" sz="1400" dirty="0" err="1" smtClean="0"/>
              <a:t>semichristianum</a:t>
            </a:r>
            <a:r>
              <a:rPr lang="de-AT" sz="1400" dirty="0" smtClean="0"/>
              <a:t>). Eine </a:t>
            </a:r>
            <a:r>
              <a:rPr lang="de-AT" sz="1400" dirty="0" err="1" smtClean="0"/>
              <a:t>Eheaudflösung</a:t>
            </a:r>
            <a:r>
              <a:rPr lang="de-AT" sz="1400" dirty="0" smtClean="0"/>
              <a:t> ist unter Umständen durch das </a:t>
            </a:r>
            <a:r>
              <a:rPr lang="de-AT" sz="1400" i="1" dirty="0" smtClean="0"/>
              <a:t>Privilegium </a:t>
            </a:r>
            <a:r>
              <a:rPr lang="de-AT" sz="1400" i="1" dirty="0" err="1" smtClean="0"/>
              <a:t>Paulinum</a:t>
            </a:r>
            <a:r>
              <a:rPr lang="de-AT" sz="1400" i="1" dirty="0" smtClean="0"/>
              <a:t> </a:t>
            </a:r>
            <a:r>
              <a:rPr lang="de-AT" sz="1400" dirty="0" smtClean="0"/>
              <a:t>oder das </a:t>
            </a:r>
            <a:r>
              <a:rPr lang="de-AT" sz="1400" i="1" dirty="0" smtClean="0"/>
              <a:t>Privilegium </a:t>
            </a:r>
            <a:r>
              <a:rPr lang="de-AT" sz="1400" i="1" dirty="0" err="1" smtClean="0"/>
              <a:t>Petrinum</a:t>
            </a:r>
            <a:r>
              <a:rPr lang="de-AT" sz="1400" i="1" dirty="0" smtClean="0"/>
              <a:t> </a:t>
            </a:r>
            <a:r>
              <a:rPr lang="de-AT" sz="1400" dirty="0" smtClean="0"/>
              <a:t>möglich. </a:t>
            </a:r>
          </a:p>
          <a:p>
            <a:r>
              <a:rPr lang="de-AT" sz="1400" b="1" dirty="0" smtClean="0"/>
              <a:t>Matrimonium </a:t>
            </a:r>
            <a:r>
              <a:rPr lang="de-AT" sz="1400" b="1" dirty="0" err="1" smtClean="0"/>
              <a:t>nullum</a:t>
            </a:r>
            <a:r>
              <a:rPr lang="de-AT" sz="1400" b="1" dirty="0" smtClean="0"/>
              <a:t>: </a:t>
            </a:r>
            <a:r>
              <a:rPr lang="de-AT" sz="1400" dirty="0" smtClean="0"/>
              <a:t>Unterscheide von einer </a:t>
            </a:r>
            <a:r>
              <a:rPr lang="de-AT" sz="1400" i="1" dirty="0" smtClean="0"/>
              <a:t>gültigen Ehe </a:t>
            </a:r>
            <a:r>
              <a:rPr lang="de-AT" sz="1400" dirty="0" smtClean="0"/>
              <a:t>die </a:t>
            </a:r>
            <a:r>
              <a:rPr lang="de-AT" sz="1400" i="1" dirty="0" smtClean="0"/>
              <a:t>ungültige (=nichtige) Ehe </a:t>
            </a:r>
            <a:r>
              <a:rPr lang="de-AT" sz="1400" dirty="0" smtClean="0"/>
              <a:t>und von letzterer wieder die </a:t>
            </a:r>
            <a:r>
              <a:rPr lang="de-AT" sz="1400" i="1" dirty="0" err="1" smtClean="0"/>
              <a:t>Nichtehe</a:t>
            </a:r>
            <a:r>
              <a:rPr lang="de-AT" sz="1400" i="1" dirty="0" smtClean="0"/>
              <a:t> (=</a:t>
            </a:r>
            <a:r>
              <a:rPr lang="de-AT" sz="1400" i="1" dirty="0" err="1" smtClean="0"/>
              <a:t>matrimonium</a:t>
            </a:r>
            <a:r>
              <a:rPr lang="de-AT" sz="1400" i="1" dirty="0" smtClean="0"/>
              <a:t> </a:t>
            </a:r>
            <a:r>
              <a:rPr lang="de-AT" sz="1400" i="1" dirty="0" err="1" smtClean="0"/>
              <a:t>nullum</a:t>
            </a:r>
            <a:r>
              <a:rPr lang="de-AT" sz="1400" i="1" dirty="0" smtClean="0"/>
              <a:t>). </a:t>
            </a:r>
            <a:r>
              <a:rPr lang="de-AT" sz="1400" dirty="0" smtClean="0"/>
              <a:t>Letztere liegt vor, wenn trotz bestehender Formpflicht keine kirchliche Eheschließungsform zur Anwendung gekommen ist. Es bedarf keines Ehenichtigkeitsprozesses, um die </a:t>
            </a:r>
            <a:r>
              <a:rPr lang="de-AT" sz="1400" dirty="0" err="1" smtClean="0"/>
              <a:t>kirchl</a:t>
            </a:r>
            <a:r>
              <a:rPr lang="de-AT" sz="1400" dirty="0" smtClean="0"/>
              <a:t>. Nichtexistenz dieser Ehe zu beweisen.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2</a:t>
            </a:fld>
            <a:endParaRPr lang="de-DE"/>
          </a:p>
        </p:txBody>
      </p:sp>
    </p:spTree>
    <p:extLst>
      <p:ext uri="{BB962C8B-B14F-4D97-AF65-F5344CB8AC3E}">
        <p14:creationId xmlns:p14="http://schemas.microsoft.com/office/powerpoint/2010/main" val="41434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8800" b="1" dirty="0"/>
              <a:t/>
            </a:r>
            <a:br>
              <a:rPr lang="de-AT" sz="8800" b="1" dirty="0"/>
            </a:br>
            <a:r>
              <a:rPr lang="de-AT" sz="1400" b="1" dirty="0" smtClean="0"/>
              <a:t>Die </a:t>
            </a:r>
            <a:r>
              <a:rPr lang="de-AT" sz="1400" b="1" dirty="0" err="1" smtClean="0"/>
              <a:t>Gültigmachung</a:t>
            </a:r>
            <a:r>
              <a:rPr lang="de-AT" sz="1400" b="1" dirty="0" smtClean="0"/>
              <a:t> nichtiger </a:t>
            </a:r>
            <a:r>
              <a:rPr lang="de-AT" sz="1400" b="1" dirty="0" err="1" smtClean="0"/>
              <a:t>EHen</a:t>
            </a:r>
            <a:endParaRPr lang="de-DE" sz="1400" dirty="0"/>
          </a:p>
        </p:txBody>
      </p:sp>
      <p:sp>
        <p:nvSpPr>
          <p:cNvPr id="3" name="Inhaltsplatzhalter 2"/>
          <p:cNvSpPr>
            <a:spLocks noGrp="1"/>
          </p:cNvSpPr>
          <p:nvPr>
            <p:ph idx="1"/>
          </p:nvPr>
        </p:nvSpPr>
        <p:spPr/>
        <p:txBody>
          <a:bodyPr>
            <a:normAutofit lnSpcReduction="10000"/>
          </a:bodyPr>
          <a:lstStyle/>
          <a:p>
            <a:pPr>
              <a:lnSpc>
                <a:spcPct val="100000"/>
              </a:lnSpc>
            </a:pPr>
            <a:r>
              <a:rPr lang="de-AT" dirty="0" smtClean="0"/>
              <a:t>Eine Ehe kann wegen eines Fähigkeitsmangels,  eines Willens- oder eines Formmangels ungültig sein. Eine eventuelle nachträgliche </a:t>
            </a:r>
            <a:r>
              <a:rPr lang="de-AT" dirty="0" err="1" smtClean="0"/>
              <a:t>Gültigmachung</a:t>
            </a:r>
            <a:r>
              <a:rPr lang="de-AT" dirty="0" smtClean="0"/>
              <a:t> muss im Trauungs- und Taufbuch vermerkt werden.</a:t>
            </a:r>
          </a:p>
          <a:p>
            <a:pPr>
              <a:lnSpc>
                <a:spcPct val="100000"/>
              </a:lnSpc>
            </a:pPr>
            <a:r>
              <a:rPr lang="de-AT" b="1" dirty="0" err="1" smtClean="0"/>
              <a:t>Convalidatio</a:t>
            </a:r>
            <a:r>
              <a:rPr lang="de-AT" b="1" dirty="0" smtClean="0"/>
              <a:t> </a:t>
            </a:r>
            <a:r>
              <a:rPr lang="de-AT" b="1" dirty="0" err="1" smtClean="0"/>
              <a:t>simplex</a:t>
            </a:r>
            <a:r>
              <a:rPr lang="de-AT" b="1" dirty="0" smtClean="0"/>
              <a:t>: </a:t>
            </a:r>
            <a:r>
              <a:rPr lang="de-AT" dirty="0" smtClean="0"/>
              <a:t>Heilung der Ehe erfolgt dadurch, dass a) das Ehehindernis entweder ipso </a:t>
            </a:r>
            <a:r>
              <a:rPr lang="de-AT" dirty="0" err="1" smtClean="0"/>
              <a:t>iure</a:t>
            </a:r>
            <a:r>
              <a:rPr lang="de-AT" dirty="0" smtClean="0"/>
              <a:t> wegfällt, oder dass vom Ehehindernis dispensiert wird. Anschließend muss b) der Konsens erneuert werden, sei es in kanonischer oder privater oder geheimer Form.</a:t>
            </a:r>
          </a:p>
          <a:p>
            <a:pPr>
              <a:lnSpc>
                <a:spcPct val="100000"/>
              </a:lnSpc>
            </a:pPr>
            <a:r>
              <a:rPr lang="de-AT" dirty="0" smtClean="0"/>
              <a:t>Eine </a:t>
            </a:r>
            <a:r>
              <a:rPr lang="de-AT" dirty="0" err="1" smtClean="0"/>
              <a:t>convalidatio</a:t>
            </a:r>
            <a:r>
              <a:rPr lang="de-AT" dirty="0" smtClean="0"/>
              <a:t> </a:t>
            </a:r>
            <a:r>
              <a:rPr lang="de-AT" dirty="0" err="1" smtClean="0"/>
              <a:t>simplex</a:t>
            </a:r>
            <a:r>
              <a:rPr lang="de-AT" dirty="0" smtClean="0"/>
              <a:t> ist bei allen Arten von Nichtigkeits-gründen möglich, wenn vom Ehehindernis dispensiert werden kann. Die Heilung der Ehe erfolgt </a:t>
            </a:r>
            <a:r>
              <a:rPr lang="de-AT" i="1" dirty="0" smtClean="0"/>
              <a:t>ex </a:t>
            </a:r>
            <a:r>
              <a:rPr lang="de-AT" i="1" dirty="0" err="1" smtClean="0"/>
              <a:t>nunc</a:t>
            </a:r>
            <a:r>
              <a:rPr lang="de-AT" dirty="0" smtClean="0"/>
              <a: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20</a:t>
            </a:fld>
            <a:endParaRPr lang="de-DE"/>
          </a:p>
        </p:txBody>
      </p:sp>
    </p:spTree>
    <p:extLst>
      <p:ext uri="{BB962C8B-B14F-4D97-AF65-F5344CB8AC3E}">
        <p14:creationId xmlns:p14="http://schemas.microsoft.com/office/powerpoint/2010/main" val="246215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9600" b="1" dirty="0"/>
              <a:t/>
            </a:r>
            <a:br>
              <a:rPr lang="de-AT" sz="9600" b="1" dirty="0"/>
            </a:br>
            <a:r>
              <a:rPr lang="de-AT" sz="1400" b="1" dirty="0"/>
              <a:t>Die </a:t>
            </a:r>
            <a:r>
              <a:rPr lang="de-AT" sz="1400" b="1" dirty="0" err="1"/>
              <a:t>Gültigmachung</a:t>
            </a:r>
            <a:r>
              <a:rPr lang="de-AT" sz="1400" b="1" dirty="0"/>
              <a:t> nichtiger </a:t>
            </a:r>
            <a:r>
              <a:rPr lang="de-AT" sz="1400" b="1" dirty="0" err="1"/>
              <a:t>EHen</a:t>
            </a:r>
            <a:endParaRPr lang="de-DE" sz="1400" dirty="0"/>
          </a:p>
        </p:txBody>
      </p:sp>
      <p:sp>
        <p:nvSpPr>
          <p:cNvPr id="3" name="Inhaltsplatzhalter 2"/>
          <p:cNvSpPr>
            <a:spLocks noGrp="1"/>
          </p:cNvSpPr>
          <p:nvPr>
            <p:ph idx="1"/>
          </p:nvPr>
        </p:nvSpPr>
        <p:spPr/>
        <p:txBody>
          <a:bodyPr/>
          <a:lstStyle/>
          <a:p>
            <a:pPr>
              <a:lnSpc>
                <a:spcPct val="100000"/>
              </a:lnSpc>
            </a:pPr>
            <a:r>
              <a:rPr lang="de-AT" b="1" dirty="0" err="1" smtClean="0"/>
              <a:t>Sanatio</a:t>
            </a:r>
            <a:r>
              <a:rPr lang="de-AT" b="1" dirty="0" smtClean="0"/>
              <a:t> in </a:t>
            </a:r>
            <a:r>
              <a:rPr lang="de-AT" b="1" dirty="0" err="1" smtClean="0"/>
              <a:t>radice</a:t>
            </a:r>
            <a:r>
              <a:rPr lang="de-AT" b="1" dirty="0" smtClean="0"/>
              <a:t>: </a:t>
            </a:r>
            <a:r>
              <a:rPr lang="de-AT" dirty="0" smtClean="0"/>
              <a:t>Darunter versteht man die Heilung der Ehe auf der Basis eines fortbestehenden Ehewillens (daher nicht möglich bei Willensmängeln). </a:t>
            </a:r>
          </a:p>
          <a:p>
            <a:pPr>
              <a:lnSpc>
                <a:spcPct val="100000"/>
              </a:lnSpc>
            </a:pPr>
            <a:r>
              <a:rPr lang="de-AT" dirty="0" smtClean="0"/>
              <a:t>Für eine </a:t>
            </a:r>
            <a:r>
              <a:rPr lang="de-AT" dirty="0" err="1" smtClean="0"/>
              <a:t>sanatio</a:t>
            </a:r>
            <a:r>
              <a:rPr lang="de-AT" dirty="0" smtClean="0"/>
              <a:t> in </a:t>
            </a:r>
            <a:r>
              <a:rPr lang="de-AT" dirty="0" err="1" smtClean="0"/>
              <a:t>radice</a:t>
            </a:r>
            <a:r>
              <a:rPr lang="de-AT" dirty="0" smtClean="0"/>
              <a:t> ist erforderlich a) der Wegfall des Hindernisses ipso </a:t>
            </a:r>
            <a:r>
              <a:rPr lang="de-AT" dirty="0" err="1" smtClean="0"/>
              <a:t>iure</a:t>
            </a:r>
            <a:r>
              <a:rPr lang="de-AT" dirty="0" smtClean="0"/>
              <a:t> oder durch Erteilung einer Dispens und b) eine Dispens von der Konsenserneuerung. </a:t>
            </a:r>
          </a:p>
          <a:p>
            <a:pPr>
              <a:lnSpc>
                <a:spcPct val="100000"/>
              </a:lnSpc>
            </a:pPr>
            <a:r>
              <a:rPr lang="de-AT" dirty="0" smtClean="0"/>
              <a:t>Die Ehe wird somit bei einer </a:t>
            </a:r>
            <a:r>
              <a:rPr lang="de-AT" dirty="0" err="1" smtClean="0"/>
              <a:t>sanatio</a:t>
            </a:r>
            <a:r>
              <a:rPr lang="de-AT" dirty="0" smtClean="0"/>
              <a:t> in </a:t>
            </a:r>
            <a:r>
              <a:rPr lang="de-AT" dirty="0" err="1" smtClean="0"/>
              <a:t>radice</a:t>
            </a:r>
            <a:r>
              <a:rPr lang="de-AT" dirty="0" smtClean="0"/>
              <a:t> </a:t>
            </a:r>
            <a:r>
              <a:rPr lang="de-AT" i="1" dirty="0" smtClean="0"/>
              <a:t>ex </a:t>
            </a:r>
            <a:r>
              <a:rPr lang="de-AT" i="1" dirty="0" err="1" smtClean="0"/>
              <a:t>tunc</a:t>
            </a:r>
            <a:r>
              <a:rPr lang="de-AT" i="1" dirty="0" smtClean="0"/>
              <a:t> </a:t>
            </a:r>
            <a:r>
              <a:rPr lang="de-AT" dirty="0" smtClean="0"/>
              <a:t>(also von Anfang an) gültig.</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21</a:t>
            </a:fld>
            <a:endParaRPr lang="de-DE"/>
          </a:p>
        </p:txBody>
      </p:sp>
    </p:spTree>
    <p:extLst>
      <p:ext uri="{BB962C8B-B14F-4D97-AF65-F5344CB8AC3E}">
        <p14:creationId xmlns:p14="http://schemas.microsoft.com/office/powerpoint/2010/main" val="485804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1800" b="1" dirty="0"/>
              <a:t>EHERECHT</a:t>
            </a:r>
            <a:r>
              <a:rPr lang="de-AT" sz="12300" b="1" dirty="0"/>
              <a:t/>
            </a:r>
            <a:br>
              <a:rPr lang="de-AT" sz="12300" b="1" dirty="0"/>
            </a:br>
            <a:r>
              <a:rPr lang="de-AT" sz="1400" b="1" dirty="0" smtClean="0"/>
              <a:t>Sonstige Möglichkeiten für Die Behandlung nichtiger Ehen</a:t>
            </a:r>
            <a:endParaRPr lang="de-DE" sz="1400" dirty="0"/>
          </a:p>
        </p:txBody>
      </p:sp>
      <p:sp>
        <p:nvSpPr>
          <p:cNvPr id="3" name="Inhaltsplatzhalter 2"/>
          <p:cNvSpPr>
            <a:spLocks noGrp="1"/>
          </p:cNvSpPr>
          <p:nvPr>
            <p:ph idx="1"/>
          </p:nvPr>
        </p:nvSpPr>
        <p:spPr/>
        <p:txBody>
          <a:bodyPr>
            <a:normAutofit fontScale="92500"/>
          </a:bodyPr>
          <a:lstStyle/>
          <a:p>
            <a:pPr>
              <a:lnSpc>
                <a:spcPct val="100000"/>
              </a:lnSpc>
            </a:pPr>
            <a:r>
              <a:rPr lang="de-AT" dirty="0" smtClean="0"/>
              <a:t>Neben der Heilung (</a:t>
            </a:r>
            <a:r>
              <a:rPr lang="de-AT" dirty="0" err="1" smtClean="0"/>
              <a:t>Gültigmachung</a:t>
            </a:r>
            <a:r>
              <a:rPr lang="de-AT" dirty="0" smtClean="0"/>
              <a:t>) einer nichtigen Ehe gibt es noch die a) Möglichkeit wie Bruder und Schwester zusammen zu leben, oder b) die Möglichkeit einer </a:t>
            </a:r>
            <a:r>
              <a:rPr lang="de-AT" dirty="0" err="1" smtClean="0"/>
              <a:t>dissimulatio</a:t>
            </a:r>
            <a:r>
              <a:rPr lang="de-AT" dirty="0" smtClean="0"/>
              <a:t> durch die Kirche oder c) die Möglichkeit einer Trennung der Gatten als </a:t>
            </a:r>
            <a:r>
              <a:rPr lang="de-AT" dirty="0" err="1" smtClean="0"/>
              <a:t>ultima</a:t>
            </a:r>
            <a:r>
              <a:rPr lang="de-AT" dirty="0" smtClean="0"/>
              <a:t> </a:t>
            </a:r>
            <a:r>
              <a:rPr lang="de-AT" dirty="0" err="1" smtClean="0"/>
              <a:t>ratio</a:t>
            </a:r>
            <a:r>
              <a:rPr lang="de-AT" dirty="0" smtClean="0"/>
              <a:t>.</a:t>
            </a:r>
          </a:p>
          <a:p>
            <a:pPr>
              <a:lnSpc>
                <a:spcPct val="100000"/>
              </a:lnSpc>
            </a:pPr>
            <a:r>
              <a:rPr lang="de-AT" b="1" dirty="0" smtClean="0"/>
              <a:t>Möglichkeit wie Bruder und Schwester miteinander zu leben: </a:t>
            </a:r>
            <a:r>
              <a:rPr lang="de-AT" dirty="0" smtClean="0"/>
              <a:t>ist nur möglich bei bereits vorgerücktem Alter der Scheinehegatten, wenn 1.) der </a:t>
            </a:r>
            <a:r>
              <a:rPr lang="de-AT" dirty="0" err="1" smtClean="0"/>
              <a:t>Gültigmachung</a:t>
            </a:r>
            <a:r>
              <a:rPr lang="de-AT" dirty="0" smtClean="0"/>
              <a:t> der Ehe ein indispensables Ehehindernis entgegensteht oder ein Hindernis, von dem die Kirche nicht zu dispensieren pflegt, und 2.) die Scheinehegatten glaubhaft geschlechtliche Enthaltsamkeit versprechen und 3.) durch die Gewährung dieser Ausnahme kein Ärgernis entsteht.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22</a:t>
            </a:fld>
            <a:endParaRPr lang="de-DE"/>
          </a:p>
        </p:txBody>
      </p:sp>
    </p:spTree>
    <p:extLst>
      <p:ext uri="{BB962C8B-B14F-4D97-AF65-F5344CB8AC3E}">
        <p14:creationId xmlns:p14="http://schemas.microsoft.com/office/powerpoint/2010/main" val="2994554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15800" b="1" dirty="0"/>
              <a:t/>
            </a:r>
            <a:br>
              <a:rPr lang="de-AT" sz="158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b="1" dirty="0" err="1" smtClean="0"/>
              <a:t>Dissimulatio</a:t>
            </a:r>
            <a:r>
              <a:rPr lang="de-AT" b="1" dirty="0" smtClean="0"/>
              <a:t>: </a:t>
            </a:r>
            <a:r>
              <a:rPr lang="de-AT" dirty="0" smtClean="0"/>
              <a:t>hier wird die Ungültigkeit der Ehe seitens der Kirche ignoriert und die Scheinehegatten werden im Genuss der Ehe und aller kirchlichen Rechte belassen. Voraussetzung für diese Möglichkeit ist </a:t>
            </a:r>
            <a:r>
              <a:rPr lang="de-AT" b="1" dirty="0" smtClean="0"/>
              <a:t>a) </a:t>
            </a:r>
            <a:r>
              <a:rPr lang="de-AT" dirty="0" smtClean="0"/>
              <a:t>die </a:t>
            </a:r>
            <a:r>
              <a:rPr lang="de-AT" dirty="0" err="1" smtClean="0"/>
              <a:t>Unbehebarkeit</a:t>
            </a:r>
            <a:r>
              <a:rPr lang="de-AT" dirty="0" smtClean="0"/>
              <a:t> des Hindernisses, </a:t>
            </a:r>
            <a:r>
              <a:rPr lang="de-AT" b="1" dirty="0" smtClean="0"/>
              <a:t>b)</a:t>
            </a:r>
            <a:r>
              <a:rPr lang="de-AT" dirty="0" smtClean="0"/>
              <a:t> der gute Glaube beider Scheinehegatten an die Gültigkeit ihrer Ehe und </a:t>
            </a:r>
            <a:r>
              <a:rPr lang="de-AT" b="1" dirty="0" smtClean="0"/>
              <a:t>c) </a:t>
            </a:r>
            <a:r>
              <a:rPr lang="de-AT" dirty="0" smtClean="0"/>
              <a:t>die ernsthafte Befürchtung, dass durch die Aufklärung der Partner und die Nichtigerklärung ihrer Ehe den Scheinehegatten selbst und/oder ihren Kindern schwerster Schaden zugefügt, vielleicht auch dritte Personen schwer diffamiert würden oder Ärgernis erregendes Aufsehen entstehen könnte.</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23</a:t>
            </a:fld>
            <a:endParaRPr lang="de-DE"/>
          </a:p>
        </p:txBody>
      </p:sp>
    </p:spTree>
    <p:extLst>
      <p:ext uri="{BB962C8B-B14F-4D97-AF65-F5344CB8AC3E}">
        <p14:creationId xmlns:p14="http://schemas.microsoft.com/office/powerpoint/2010/main" val="1611242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17800" b="1" dirty="0"/>
              <a:t/>
            </a:r>
            <a:br>
              <a:rPr lang="de-AT" sz="178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normAutofit lnSpcReduction="10000"/>
          </a:bodyPr>
          <a:lstStyle/>
          <a:p>
            <a:pPr>
              <a:lnSpc>
                <a:spcPct val="100000"/>
              </a:lnSpc>
            </a:pPr>
            <a:r>
              <a:rPr lang="de-AT" b="1" dirty="0" smtClean="0"/>
              <a:t>Trennung der Gatten: </a:t>
            </a:r>
            <a:r>
              <a:rPr lang="de-AT" dirty="0" smtClean="0"/>
              <a:t>hierbei unterscheidet man einerseits die rechtliche Trennung  der Ehe von der tatsächlichen Trennung.</a:t>
            </a:r>
          </a:p>
          <a:p>
            <a:pPr>
              <a:lnSpc>
                <a:spcPct val="100000"/>
              </a:lnSpc>
            </a:pPr>
            <a:r>
              <a:rPr lang="de-AT" i="1" dirty="0" smtClean="0"/>
              <a:t>Die tatsächliche Trennung (=Trennung von Tisch und Bett): </a:t>
            </a:r>
            <a:r>
              <a:rPr lang="de-AT" dirty="0" smtClean="0"/>
              <a:t>In einem solchen Fall bleibt das Eheband bestehen und es ist keine neue Eheschließung möglich. Dabei handelt es sich um Recht des schuldlosen Ehepartners, wenn a) ein Ehebruch erfolgt ist, oder b) einer der beiden Ehepartner dem anderen oder den Kindern für Seele oder Leib gefährlich wird oder sonst das gemeinsame Leben schwer erträglich macht. Der schuldlose Teil kann sich bei Gefahr im Verzug eigenständig, oder sonst aufgrund eines Dekrets des Ortsoberhirten vom Partner trennen.</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24</a:t>
            </a:fld>
            <a:endParaRPr lang="de-DE"/>
          </a:p>
        </p:txBody>
      </p:sp>
    </p:spTree>
    <p:extLst>
      <p:ext uri="{BB962C8B-B14F-4D97-AF65-F5344CB8AC3E}">
        <p14:creationId xmlns:p14="http://schemas.microsoft.com/office/powerpoint/2010/main" val="2852923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20000" b="1" dirty="0"/>
              <a:t/>
            </a:r>
            <a:br>
              <a:rPr lang="de-AT" sz="200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i="1" dirty="0" smtClean="0"/>
              <a:t>Die rechtliche Trennung </a:t>
            </a:r>
            <a:r>
              <a:rPr lang="de-AT" dirty="0" smtClean="0"/>
              <a:t>kennt vier Fälle: 1. Die Lösung einer unter Nichtchristen geschlossenen Ehe nach Bekehrung und Taufe eines Partners = Privilegium </a:t>
            </a:r>
            <a:r>
              <a:rPr lang="de-AT" dirty="0" err="1" smtClean="0"/>
              <a:t>Paulinum</a:t>
            </a:r>
            <a:r>
              <a:rPr lang="de-AT" dirty="0" smtClean="0"/>
              <a:t> (cc. 1143-1147). 2. Die Trennung einer oder mehrerer Ehen einer Person, die vor der erhaltenen Taufe gleichzeitig in mehreren nichtchristlichen Ehen gelebt hat = Sonderfall des Privilegium </a:t>
            </a:r>
            <a:r>
              <a:rPr lang="de-AT" dirty="0" err="1" smtClean="0"/>
              <a:t>Paulinum</a:t>
            </a:r>
            <a:r>
              <a:rPr lang="de-AT" dirty="0" smtClean="0"/>
              <a:t> (c. 1148). 3. Die Lösung einer Ehe, die zwischen einem getauften und einem ungetauften Partner geschlossen wurde = Privilegium </a:t>
            </a:r>
            <a:r>
              <a:rPr lang="de-AT" dirty="0" err="1" smtClean="0"/>
              <a:t>Petrinum</a:t>
            </a:r>
            <a:r>
              <a:rPr lang="de-AT" dirty="0" smtClean="0"/>
              <a:t>. 4. Die Lösung einer nichtvollzogenen Ehe unter Christen = </a:t>
            </a:r>
            <a:r>
              <a:rPr lang="de-AT" dirty="0" err="1" smtClean="0"/>
              <a:t>Inkonsumationsprozess</a:t>
            </a:r>
            <a:r>
              <a:rPr lang="de-AT" dirty="0"/>
              <a:t> </a:t>
            </a:r>
            <a:r>
              <a:rPr lang="de-AT" dirty="0" smtClean="0"/>
              <a:t>(c. 1142).</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25</a:t>
            </a:fld>
            <a:endParaRPr lang="de-DE"/>
          </a:p>
        </p:txBody>
      </p:sp>
    </p:spTree>
    <p:extLst>
      <p:ext uri="{BB962C8B-B14F-4D97-AF65-F5344CB8AC3E}">
        <p14:creationId xmlns:p14="http://schemas.microsoft.com/office/powerpoint/2010/main" val="310653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20000" b="1" dirty="0"/>
              <a:t/>
            </a:r>
            <a:br>
              <a:rPr lang="de-AT" sz="200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i="1" dirty="0" smtClean="0"/>
              <a:t>Eheauflösung ex </a:t>
            </a:r>
            <a:r>
              <a:rPr lang="de-AT" i="1" dirty="0" err="1" smtClean="0"/>
              <a:t>Privilegio</a:t>
            </a:r>
            <a:r>
              <a:rPr lang="de-AT" i="1" dirty="0" smtClean="0"/>
              <a:t> </a:t>
            </a:r>
            <a:r>
              <a:rPr lang="de-AT" i="1" dirty="0" err="1" smtClean="0"/>
              <a:t>Paulino</a:t>
            </a:r>
            <a:r>
              <a:rPr lang="de-AT" i="1" dirty="0" smtClean="0"/>
              <a:t>: </a:t>
            </a:r>
            <a:r>
              <a:rPr lang="de-AT" dirty="0" smtClean="0"/>
              <a:t>Voraussetzung: a) eine unter zwei Ungetauften geschlossene Ehe; b) der Empfang der Taufe durch einen Partner während des Bestandes der Ehe; c) die Verweigerung der friedlichen Fortsetzung dieser Ehe durch den ungetauft gebliebenen Partner. In diesem Fall hat eine </a:t>
            </a:r>
            <a:r>
              <a:rPr lang="de-AT" dirty="0" err="1" smtClean="0"/>
              <a:t>Interpellatio</a:t>
            </a:r>
            <a:r>
              <a:rPr lang="de-AT" dirty="0" smtClean="0"/>
              <a:t> durch den Bischof oder einem von ihm Beauftragten zu erfolgen. Verläuft die </a:t>
            </a:r>
            <a:r>
              <a:rPr lang="de-AT" dirty="0" err="1" smtClean="0"/>
              <a:t>Interpellatio</a:t>
            </a:r>
            <a:r>
              <a:rPr lang="de-AT" dirty="0" smtClean="0"/>
              <a:t> negativ, so erhält der getaufte Ehepartner kirchlich die Erlaubnis eine neue Ehe eingehen, wobei erst die Eingehung einer neuen Ehe die ursprüngliche Ehe auflöst.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26</a:t>
            </a:fld>
            <a:endParaRPr lang="de-DE"/>
          </a:p>
        </p:txBody>
      </p:sp>
    </p:spTree>
    <p:extLst>
      <p:ext uri="{BB962C8B-B14F-4D97-AF65-F5344CB8AC3E}">
        <p14:creationId xmlns:p14="http://schemas.microsoft.com/office/powerpoint/2010/main" val="3355884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20000" b="1" dirty="0"/>
              <a:t/>
            </a:r>
            <a:br>
              <a:rPr lang="de-AT" sz="200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i="1" dirty="0" smtClean="0"/>
              <a:t>Sonderformen des Privilegium </a:t>
            </a:r>
            <a:r>
              <a:rPr lang="de-AT" i="1" dirty="0" err="1" smtClean="0"/>
              <a:t>Paulinum</a:t>
            </a:r>
            <a:r>
              <a:rPr lang="de-AT" i="1" dirty="0" smtClean="0"/>
              <a:t>: </a:t>
            </a:r>
            <a:r>
              <a:rPr lang="de-AT" dirty="0" smtClean="0"/>
              <a:t>Das Privilegium </a:t>
            </a:r>
            <a:r>
              <a:rPr lang="de-AT" dirty="0" err="1" smtClean="0"/>
              <a:t>Paulinum</a:t>
            </a:r>
            <a:r>
              <a:rPr lang="de-AT" dirty="0" smtClean="0"/>
              <a:t> hat im 16. Jahrhundert im Zuge der Missionstätigkeit der Kirche gewisse Ausweitungen und Präzisierungen erfahren. </a:t>
            </a:r>
          </a:p>
          <a:p>
            <a:pPr>
              <a:lnSpc>
                <a:spcPct val="100000"/>
              </a:lnSpc>
            </a:pPr>
            <a:r>
              <a:rPr lang="de-AT" dirty="0" smtClean="0"/>
              <a:t>So wurde </a:t>
            </a:r>
            <a:r>
              <a:rPr lang="de-AT" b="1" dirty="0" smtClean="0"/>
              <a:t>1.</a:t>
            </a:r>
            <a:r>
              <a:rPr lang="de-AT" dirty="0" smtClean="0"/>
              <a:t> der Fall geregelt, dass eine in einer </a:t>
            </a:r>
            <a:r>
              <a:rPr lang="de-AT" dirty="0" err="1" smtClean="0"/>
              <a:t>Mehrehe</a:t>
            </a:r>
            <a:r>
              <a:rPr lang="de-AT" dirty="0" smtClean="0"/>
              <a:t> (Polygamie oder Polyandrie) lebende Person in der Katholischen Kirche getauft wurde und nunmehr dem Prinzip der Monogamie sich unterordnen musste. </a:t>
            </a:r>
          </a:p>
          <a:p>
            <a:pPr>
              <a:lnSpc>
                <a:spcPct val="100000"/>
              </a:lnSpc>
            </a:pPr>
            <a:r>
              <a:rPr lang="de-AT" dirty="0" smtClean="0"/>
              <a:t>Aber es mussten </a:t>
            </a:r>
            <a:r>
              <a:rPr lang="de-AT" b="1" dirty="0" smtClean="0"/>
              <a:t>2.</a:t>
            </a:r>
            <a:r>
              <a:rPr lang="de-AT" dirty="0" smtClean="0"/>
              <a:t> auch anderen Verhältnissen Rechnung getragen werden, wie denen der Verschleppung, Verfolgung und Gefangen-</a:t>
            </a:r>
            <a:r>
              <a:rPr lang="de-AT" dirty="0" err="1" smtClean="0"/>
              <a:t>schaft</a:t>
            </a:r>
            <a:r>
              <a:rPr lang="de-AT" dirty="0" smtClean="0"/>
              <a: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27</a:t>
            </a:fld>
            <a:endParaRPr lang="de-DE"/>
          </a:p>
        </p:txBody>
      </p:sp>
    </p:spTree>
    <p:extLst>
      <p:ext uri="{BB962C8B-B14F-4D97-AF65-F5344CB8AC3E}">
        <p14:creationId xmlns:p14="http://schemas.microsoft.com/office/powerpoint/2010/main" val="3946692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22500" b="1" dirty="0"/>
              <a:t/>
            </a:r>
            <a:br>
              <a:rPr lang="de-AT" sz="225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i="1" dirty="0" smtClean="0"/>
              <a:t>Eheauflösung ex </a:t>
            </a:r>
            <a:r>
              <a:rPr lang="de-AT" i="1" dirty="0" err="1" smtClean="0"/>
              <a:t>Privilegio</a:t>
            </a:r>
            <a:r>
              <a:rPr lang="de-AT" i="1" dirty="0" smtClean="0"/>
              <a:t> </a:t>
            </a:r>
            <a:r>
              <a:rPr lang="de-AT" i="1" dirty="0" err="1" smtClean="0"/>
              <a:t>Petrinum</a:t>
            </a:r>
            <a:r>
              <a:rPr lang="de-AT" i="1" dirty="0" smtClean="0"/>
              <a:t>: </a:t>
            </a:r>
            <a:r>
              <a:rPr lang="de-AT" dirty="0" smtClean="0"/>
              <a:t>nicht im Codex geregelt, beruht auf Gewohnheitsrecht, das sich seit 1924 entwickelt hat , und einer Instruktion der Glaubenskongregation aus dem Jahr 1973.</a:t>
            </a:r>
          </a:p>
          <a:p>
            <a:pPr>
              <a:lnSpc>
                <a:spcPct val="100000"/>
              </a:lnSpc>
            </a:pPr>
            <a:r>
              <a:rPr lang="de-AT" dirty="0" smtClean="0"/>
              <a:t>Tatbestand: Verheiratet sind ein Ungetaufter und ein  Getaufter. Nach einer Interpellation und einem Informativprozess kann diese Ehe durch den Papst aufgelöst werden. Der Informativprozess endet nicht durch ein Urteil sondern durch eine Dispens vom bestehenden Eheband durch den Papst. Durch diesen päpstlichen Gnadenakt wird die ursprüngliche Ehe aufgelöst. Der Getaufte kann wiederum heiraten, muss es aber nicht.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28</a:t>
            </a:fld>
            <a:endParaRPr lang="de-DE"/>
          </a:p>
        </p:txBody>
      </p:sp>
    </p:spTree>
    <p:extLst>
      <p:ext uri="{BB962C8B-B14F-4D97-AF65-F5344CB8AC3E}">
        <p14:creationId xmlns:p14="http://schemas.microsoft.com/office/powerpoint/2010/main" val="2868505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AT" sz="2000" b="1" dirty="0"/>
              <a:t>EHERECHT</a:t>
            </a:r>
            <a:r>
              <a:rPr lang="de-AT" sz="25300" b="1" dirty="0"/>
              <a:t/>
            </a:r>
            <a:br>
              <a:rPr lang="de-AT" sz="25300" b="1" dirty="0"/>
            </a:br>
            <a:r>
              <a:rPr lang="de-AT" sz="1600" b="1" dirty="0"/>
              <a:t>Sonstige Möglichkeiten für Die Behandlung nichtiger Ehen</a:t>
            </a:r>
            <a:endParaRPr lang="de-DE" sz="1600" dirty="0"/>
          </a:p>
        </p:txBody>
      </p:sp>
      <p:sp>
        <p:nvSpPr>
          <p:cNvPr id="3" name="Inhaltsplatzhalter 2"/>
          <p:cNvSpPr>
            <a:spLocks noGrp="1"/>
          </p:cNvSpPr>
          <p:nvPr>
            <p:ph idx="1"/>
          </p:nvPr>
        </p:nvSpPr>
        <p:spPr/>
        <p:txBody>
          <a:bodyPr/>
          <a:lstStyle/>
          <a:p>
            <a:pPr>
              <a:lnSpc>
                <a:spcPct val="100000"/>
              </a:lnSpc>
            </a:pPr>
            <a:r>
              <a:rPr lang="de-AT" i="1" dirty="0" smtClean="0"/>
              <a:t>Auflösung der nichtvollzogenen Ehe: </a:t>
            </a:r>
            <a:r>
              <a:rPr lang="de-AT" dirty="0" smtClean="0"/>
              <a:t>Auch eine gültig geschlossene Ehe zwischen Getauften ist, solange der eheliche Beischlaf noch nicht stattgefunden hat, auflösbar. Eine solche Ehe kann nur a) vom Papst, b) aus einem gerechten Grund (etwa wegen Zerrüttung) aufgelöst werden, wenn c) beide oder ein Teil darum bitten (auch wenn der andere Teil damit nicht einverstanden ist).</a:t>
            </a:r>
          </a:p>
          <a:p>
            <a:pPr>
              <a:lnSpc>
                <a:spcPct val="100000"/>
              </a:lnSpc>
            </a:pPr>
            <a:r>
              <a:rPr lang="de-AT" dirty="0" smtClean="0"/>
              <a:t>Diese Form der Eheauflösung wird als </a:t>
            </a:r>
            <a:r>
              <a:rPr lang="de-AT" dirty="0" err="1" smtClean="0"/>
              <a:t>dispensatio</a:t>
            </a:r>
            <a:r>
              <a:rPr lang="de-AT" dirty="0" smtClean="0"/>
              <a:t> super </a:t>
            </a:r>
            <a:r>
              <a:rPr lang="de-AT" dirty="0" err="1" smtClean="0"/>
              <a:t>matrimonio</a:t>
            </a:r>
            <a:r>
              <a:rPr lang="de-AT" dirty="0" smtClean="0"/>
              <a:t> </a:t>
            </a:r>
            <a:r>
              <a:rPr lang="de-AT" dirty="0" err="1" smtClean="0"/>
              <a:t>rato</a:t>
            </a:r>
            <a:r>
              <a:rPr lang="de-AT" dirty="0" smtClean="0"/>
              <a:t> et non </a:t>
            </a:r>
            <a:r>
              <a:rPr lang="de-AT" dirty="0" err="1" smtClean="0"/>
              <a:t>consummato</a:t>
            </a:r>
            <a:r>
              <a:rPr lang="de-AT" dirty="0" smtClean="0"/>
              <a:t> bezeichnet, auch wenn es sich rechtstechnisch um keine echte Dispens sondern um einen päpstlichen Auflösungsbescheid handelt.</a:t>
            </a:r>
            <a:endParaRPr lang="de-DE" dirty="0"/>
          </a:p>
        </p:txBody>
      </p:sp>
      <p:sp>
        <p:nvSpPr>
          <p:cNvPr id="4" name="Foliennummernplatzhalter 3"/>
          <p:cNvSpPr>
            <a:spLocks noGrp="1"/>
          </p:cNvSpPr>
          <p:nvPr>
            <p:ph type="sldNum" sz="quarter" idx="12"/>
          </p:nvPr>
        </p:nvSpPr>
        <p:spPr/>
        <p:txBody>
          <a:bodyPr/>
          <a:lstStyle/>
          <a:p>
            <a:fld id="{98913F5D-ADFA-4338-A988-C8D1860492BF}" type="slidenum">
              <a:rPr lang="de-DE" smtClean="0"/>
              <a:t>29</a:t>
            </a:fld>
            <a:endParaRPr lang="de-DE"/>
          </a:p>
        </p:txBody>
      </p:sp>
    </p:spTree>
    <p:extLst>
      <p:ext uri="{BB962C8B-B14F-4D97-AF65-F5344CB8AC3E}">
        <p14:creationId xmlns:p14="http://schemas.microsoft.com/office/powerpoint/2010/main" val="1168953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5400" b="1" dirty="0"/>
              <a:t/>
            </a:r>
            <a:br>
              <a:rPr lang="de-AT" sz="5400" b="1" dirty="0"/>
            </a:br>
            <a:r>
              <a:rPr lang="de-AT" sz="1400" dirty="0"/>
              <a:t>Terminologie</a:t>
            </a:r>
            <a:endParaRPr lang="de-DE" sz="1400" dirty="0"/>
          </a:p>
        </p:txBody>
      </p:sp>
      <p:sp>
        <p:nvSpPr>
          <p:cNvPr id="3" name="Inhaltsplatzhalter 2"/>
          <p:cNvSpPr>
            <a:spLocks noGrp="1"/>
          </p:cNvSpPr>
          <p:nvPr>
            <p:ph idx="1"/>
          </p:nvPr>
        </p:nvSpPr>
        <p:spPr/>
        <p:txBody>
          <a:bodyPr>
            <a:normAutofit fontScale="92500"/>
          </a:bodyPr>
          <a:lstStyle/>
          <a:p>
            <a:r>
              <a:rPr lang="de-AT" sz="1400" b="1" dirty="0" smtClean="0"/>
              <a:t>Matrimonium </a:t>
            </a:r>
            <a:r>
              <a:rPr lang="de-AT" sz="1400" b="1" dirty="0" err="1" smtClean="0"/>
              <a:t>validum</a:t>
            </a:r>
            <a:r>
              <a:rPr lang="de-AT" sz="1400" b="1" dirty="0" smtClean="0"/>
              <a:t> – </a:t>
            </a:r>
            <a:r>
              <a:rPr lang="de-AT" sz="1400" b="1" dirty="0" err="1" smtClean="0"/>
              <a:t>matrimonium</a:t>
            </a:r>
            <a:r>
              <a:rPr lang="de-AT" sz="1400" b="1" dirty="0" smtClean="0"/>
              <a:t> </a:t>
            </a:r>
            <a:r>
              <a:rPr lang="de-AT" sz="1400" b="1" dirty="0" err="1" smtClean="0"/>
              <a:t>invalidum</a:t>
            </a:r>
            <a:r>
              <a:rPr lang="de-AT" sz="1400" b="1" dirty="0" smtClean="0"/>
              <a:t> – </a:t>
            </a:r>
            <a:r>
              <a:rPr lang="de-AT" sz="1400" b="1" dirty="0" err="1" smtClean="0"/>
              <a:t>matrimonium</a:t>
            </a:r>
            <a:r>
              <a:rPr lang="de-AT" sz="1400" b="1" dirty="0" smtClean="0"/>
              <a:t> </a:t>
            </a:r>
            <a:r>
              <a:rPr lang="de-AT" sz="1400" b="1" dirty="0" err="1" smtClean="0"/>
              <a:t>putativum</a:t>
            </a:r>
            <a:r>
              <a:rPr lang="de-AT" sz="1400" b="1" dirty="0" smtClean="0"/>
              <a:t> – </a:t>
            </a:r>
            <a:r>
              <a:rPr lang="de-AT" sz="1400" b="1" dirty="0" err="1" smtClean="0"/>
              <a:t>matrimonium</a:t>
            </a:r>
            <a:r>
              <a:rPr lang="de-AT" sz="1400" b="1" dirty="0" smtClean="0"/>
              <a:t> </a:t>
            </a:r>
            <a:r>
              <a:rPr lang="de-AT" sz="1400" b="1" dirty="0" err="1" smtClean="0"/>
              <a:t>attentatum</a:t>
            </a:r>
            <a:r>
              <a:rPr lang="de-AT" sz="1400" b="1" dirty="0" smtClean="0"/>
              <a:t>:</a:t>
            </a:r>
            <a:r>
              <a:rPr lang="de-AT" sz="1400" dirty="0" smtClean="0"/>
              <a:t> Eine Ehe kommt gültig </a:t>
            </a:r>
            <a:r>
              <a:rPr lang="de-AT" sz="1400" i="1" dirty="0" smtClean="0"/>
              <a:t>(=</a:t>
            </a:r>
            <a:r>
              <a:rPr lang="de-AT" sz="1400" i="1" dirty="0" err="1" smtClean="0"/>
              <a:t>matrimonium</a:t>
            </a:r>
            <a:r>
              <a:rPr lang="de-AT" sz="1400" i="1" dirty="0" smtClean="0"/>
              <a:t> </a:t>
            </a:r>
            <a:r>
              <a:rPr lang="de-AT" sz="1400" i="1" dirty="0" err="1" smtClean="0"/>
              <a:t>validum</a:t>
            </a:r>
            <a:r>
              <a:rPr lang="de-AT" sz="1400" i="1" dirty="0" smtClean="0"/>
              <a:t>) </a:t>
            </a:r>
            <a:r>
              <a:rPr lang="de-AT" sz="1400" dirty="0" smtClean="0"/>
              <a:t>zustande, wenn a) ehefähige Partner b) in einer der für sie geltenden Gültigkeitserfordernisse entsprechenden Weise c) einen von wesentlichen Mängeln freien Ehewillen bekunden . (= keine Fähigkeitsmängel, keine Formmängel, keine Willensmängel). Bei Vorliegen eines Mangels ist die Ehe ungültig </a:t>
            </a:r>
            <a:r>
              <a:rPr lang="de-AT" sz="1400" i="1" dirty="0" smtClean="0"/>
              <a:t>(</a:t>
            </a:r>
            <a:r>
              <a:rPr lang="de-AT" sz="1400" i="1" dirty="0" err="1" smtClean="0"/>
              <a:t>matrimonium</a:t>
            </a:r>
            <a:r>
              <a:rPr lang="de-AT" sz="1400" i="1" dirty="0" smtClean="0"/>
              <a:t> </a:t>
            </a:r>
            <a:r>
              <a:rPr lang="de-AT" sz="1400" i="1" dirty="0" err="1" smtClean="0"/>
              <a:t>invalidum</a:t>
            </a:r>
            <a:r>
              <a:rPr lang="de-AT" sz="1400" i="1" dirty="0" smtClean="0"/>
              <a:t> oder </a:t>
            </a:r>
            <a:r>
              <a:rPr lang="de-AT" sz="1400" i="1" dirty="0" err="1" smtClean="0"/>
              <a:t>matrimonium</a:t>
            </a:r>
            <a:r>
              <a:rPr lang="de-AT" sz="1400" i="1" dirty="0" smtClean="0"/>
              <a:t> </a:t>
            </a:r>
            <a:r>
              <a:rPr lang="de-AT" sz="1400" i="1" dirty="0" err="1" smtClean="0"/>
              <a:t>irritum</a:t>
            </a:r>
            <a:r>
              <a:rPr lang="de-AT" sz="1400" i="1" dirty="0" smtClean="0"/>
              <a:t>). </a:t>
            </a:r>
            <a:r>
              <a:rPr lang="de-AT" sz="1400" dirty="0" smtClean="0"/>
              <a:t>Die Ungültigkeit muss in einem Ehenichtig-</a:t>
            </a:r>
            <a:r>
              <a:rPr lang="de-AT" sz="1400" dirty="0" err="1" smtClean="0"/>
              <a:t>keitsprozess</a:t>
            </a:r>
            <a:r>
              <a:rPr lang="de-AT" sz="1400" dirty="0" smtClean="0"/>
              <a:t> bewiesen werden. Bei der ungültigen (nichtigen) Ehe unterscheidet man zwischen einer </a:t>
            </a:r>
            <a:r>
              <a:rPr lang="de-AT" sz="1400" i="1" dirty="0" smtClean="0"/>
              <a:t>Attentatsehe (= </a:t>
            </a:r>
            <a:r>
              <a:rPr lang="de-AT" sz="1400" i="1" dirty="0" err="1" smtClean="0"/>
              <a:t>matrimonium</a:t>
            </a:r>
            <a:r>
              <a:rPr lang="de-AT" sz="1400" i="1" dirty="0" smtClean="0"/>
              <a:t> </a:t>
            </a:r>
            <a:r>
              <a:rPr lang="de-AT" sz="1400" i="1" dirty="0" err="1" smtClean="0"/>
              <a:t>attentatum</a:t>
            </a:r>
            <a:r>
              <a:rPr lang="de-AT" sz="1400" i="1" dirty="0" smtClean="0"/>
              <a:t>, </a:t>
            </a:r>
            <a:r>
              <a:rPr lang="de-AT" sz="1400" dirty="0" smtClean="0"/>
              <a:t>beide Partner sind bösgläubig) und einer </a:t>
            </a:r>
            <a:r>
              <a:rPr lang="de-AT" sz="1400" i="1" dirty="0" smtClean="0"/>
              <a:t>Putativehe (</a:t>
            </a:r>
            <a:r>
              <a:rPr lang="de-AT" sz="1400" i="1" dirty="0" err="1" smtClean="0"/>
              <a:t>matrimonium</a:t>
            </a:r>
            <a:r>
              <a:rPr lang="de-AT" sz="1400" i="1" dirty="0" smtClean="0"/>
              <a:t> </a:t>
            </a:r>
            <a:r>
              <a:rPr lang="de-AT" sz="1400" i="1" dirty="0" err="1" smtClean="0"/>
              <a:t>putativum</a:t>
            </a:r>
            <a:r>
              <a:rPr lang="de-AT" sz="1400" i="1" dirty="0" smtClean="0"/>
              <a:t>, </a:t>
            </a:r>
            <a:r>
              <a:rPr lang="de-AT" sz="1400" dirty="0" smtClean="0"/>
              <a:t>zumindest einer der Partner glaubt an die Gültigkeit der Ehe).</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3</a:t>
            </a:fld>
            <a:endParaRPr lang="de-DE"/>
          </a:p>
        </p:txBody>
      </p:sp>
    </p:spTree>
    <p:extLst>
      <p:ext uri="{BB962C8B-B14F-4D97-AF65-F5344CB8AC3E}">
        <p14:creationId xmlns:p14="http://schemas.microsoft.com/office/powerpoint/2010/main" val="2247821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6600" b="1" dirty="0"/>
              <a:t/>
            </a:r>
            <a:br>
              <a:rPr lang="de-AT" sz="6600" b="1" dirty="0"/>
            </a:br>
            <a:r>
              <a:rPr lang="de-AT" sz="1400" dirty="0"/>
              <a:t>Terminologie</a:t>
            </a:r>
            <a:endParaRPr lang="de-DE" sz="1400" dirty="0"/>
          </a:p>
        </p:txBody>
      </p:sp>
      <p:sp>
        <p:nvSpPr>
          <p:cNvPr id="3" name="Inhaltsplatzhalter 2"/>
          <p:cNvSpPr>
            <a:spLocks noGrp="1"/>
          </p:cNvSpPr>
          <p:nvPr>
            <p:ph idx="1"/>
          </p:nvPr>
        </p:nvSpPr>
        <p:spPr/>
        <p:txBody>
          <a:bodyPr>
            <a:normAutofit/>
          </a:bodyPr>
          <a:lstStyle/>
          <a:p>
            <a:r>
              <a:rPr lang="de-AT" sz="1400" b="1" dirty="0" smtClean="0"/>
              <a:t>Matrimonium </a:t>
            </a:r>
            <a:r>
              <a:rPr lang="de-AT" sz="1400" b="1" dirty="0" err="1" smtClean="0"/>
              <a:t>civile</a:t>
            </a:r>
            <a:r>
              <a:rPr lang="de-AT" sz="1400" dirty="0" smtClean="0"/>
              <a:t>: Dies ist eine Ehe, die vor einem staatlichen Organ (Standesbeamten) geschlossen wird. Rechtsfolgen für den kirchlichen Bereich: a) gelten keine kirchlichen Formvorschriften, dann handelt es sich um eine </a:t>
            </a:r>
            <a:r>
              <a:rPr lang="de-AT" sz="1400" i="1" dirty="0" smtClean="0"/>
              <a:t>gültige Ehe</a:t>
            </a:r>
            <a:r>
              <a:rPr lang="de-AT" sz="1400" dirty="0" smtClean="0"/>
              <a:t>; </a:t>
            </a:r>
            <a:r>
              <a:rPr lang="de-AT" sz="1400" dirty="0"/>
              <a:t>b</a:t>
            </a:r>
            <a:r>
              <a:rPr lang="de-AT" sz="1400" dirty="0" smtClean="0"/>
              <a:t>) ist auch nur einer der Eheschließenden an die </a:t>
            </a:r>
            <a:r>
              <a:rPr lang="de-AT" sz="1400" dirty="0" err="1" smtClean="0"/>
              <a:t>kirchl</a:t>
            </a:r>
            <a:r>
              <a:rPr lang="de-AT" sz="1400" dirty="0" smtClean="0"/>
              <a:t>. Formvorschriften gebunden, handelt es sich um eine </a:t>
            </a:r>
            <a:r>
              <a:rPr lang="de-AT" sz="1400" i="1" dirty="0" err="1" smtClean="0"/>
              <a:t>Nichtehe</a:t>
            </a:r>
            <a:r>
              <a:rPr lang="de-AT" sz="1400" i="1" dirty="0" smtClean="0"/>
              <a:t> (=</a:t>
            </a:r>
            <a:r>
              <a:rPr lang="de-AT" sz="1400" i="1" dirty="0" err="1" smtClean="0"/>
              <a:t>matrimonium</a:t>
            </a:r>
            <a:r>
              <a:rPr lang="de-AT" sz="1400" i="1" dirty="0" smtClean="0"/>
              <a:t> </a:t>
            </a:r>
            <a:r>
              <a:rPr lang="de-AT" sz="1400" i="1" dirty="0" err="1" smtClean="0"/>
              <a:t>nullum</a:t>
            </a:r>
            <a:r>
              <a:rPr lang="de-AT" sz="1400" i="1" dirty="0" smtClean="0"/>
              <a:t>). </a:t>
            </a:r>
            <a:r>
              <a:rPr lang="de-AT" sz="1400" dirty="0" smtClean="0"/>
              <a:t>Unterscheide bei der zivilen Ehe zwischen einer </a:t>
            </a:r>
            <a:r>
              <a:rPr lang="de-AT" sz="1400" i="1" dirty="0" smtClean="0"/>
              <a:t>Zwangszivilehe</a:t>
            </a:r>
            <a:r>
              <a:rPr lang="de-AT" sz="1400" dirty="0" smtClean="0"/>
              <a:t> (BRD, Österreich) und einer </a:t>
            </a:r>
            <a:r>
              <a:rPr lang="de-AT" sz="1400" i="1" dirty="0" smtClean="0"/>
              <a:t>Wahlzivilehe</a:t>
            </a:r>
            <a:r>
              <a:rPr lang="de-AT" sz="1400" dirty="0" smtClean="0"/>
              <a:t> (USA, in Ö zwischen 1934 und 1938). In Österreich gab es früher auch die </a:t>
            </a:r>
            <a:r>
              <a:rPr lang="de-AT" sz="1400" i="1" dirty="0" smtClean="0"/>
              <a:t>Notzivilehe</a:t>
            </a:r>
            <a:r>
              <a:rPr lang="de-AT" sz="1400" dirty="0" smtClean="0"/>
              <a:t>, und zwar die </a:t>
            </a:r>
            <a:r>
              <a:rPr lang="de-AT" sz="1400" i="1" dirty="0" smtClean="0"/>
              <a:t>absolute Notzivilehe</a:t>
            </a:r>
            <a:r>
              <a:rPr lang="de-AT" sz="1400" dirty="0" smtClean="0"/>
              <a:t> (seit 1868) und die </a:t>
            </a:r>
            <a:r>
              <a:rPr lang="de-AT" sz="1400" i="1" dirty="0" smtClean="0"/>
              <a:t>relative Notzivilehe </a:t>
            </a:r>
            <a:r>
              <a:rPr lang="de-AT" sz="1400" dirty="0" smtClean="0"/>
              <a:t>(seit 1870).</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4</a:t>
            </a:fld>
            <a:endParaRPr lang="de-DE"/>
          </a:p>
        </p:txBody>
      </p:sp>
    </p:spTree>
    <p:extLst>
      <p:ext uri="{BB962C8B-B14F-4D97-AF65-F5344CB8AC3E}">
        <p14:creationId xmlns:p14="http://schemas.microsoft.com/office/powerpoint/2010/main" val="607572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br>
              <a:rPr lang="de-AT" sz="1800" b="1" dirty="0"/>
            </a:br>
            <a:r>
              <a:rPr lang="de-AT" sz="1400" dirty="0" smtClean="0"/>
              <a:t>Grundnormen</a:t>
            </a:r>
            <a:endParaRPr lang="de-DE" sz="1400" dirty="0"/>
          </a:p>
        </p:txBody>
      </p:sp>
      <p:sp>
        <p:nvSpPr>
          <p:cNvPr id="3" name="Inhaltsplatzhalter 2"/>
          <p:cNvSpPr>
            <a:spLocks noGrp="1"/>
          </p:cNvSpPr>
          <p:nvPr>
            <p:ph idx="1"/>
          </p:nvPr>
        </p:nvSpPr>
        <p:spPr/>
        <p:txBody>
          <a:bodyPr>
            <a:normAutofit/>
          </a:bodyPr>
          <a:lstStyle/>
          <a:p>
            <a:r>
              <a:rPr lang="de-AT" sz="1400" dirty="0" smtClean="0"/>
              <a:t>Die wichtigsten Bestimmungen des Eherechts finden sich in den cc. 1055-1062. Zu diesen </a:t>
            </a:r>
            <a:r>
              <a:rPr lang="de-AT" sz="1400" b="1" dirty="0" smtClean="0"/>
              <a:t>Grundnormen</a:t>
            </a:r>
            <a:r>
              <a:rPr lang="de-AT" sz="1400" dirty="0" smtClean="0"/>
              <a:t> gehören die </a:t>
            </a:r>
            <a:r>
              <a:rPr lang="de-AT" sz="1400" i="1" dirty="0" err="1" smtClean="0"/>
              <a:t>Sakramentalität</a:t>
            </a:r>
            <a:r>
              <a:rPr lang="de-AT" sz="1400" i="1" dirty="0" smtClean="0"/>
              <a:t> </a:t>
            </a:r>
            <a:r>
              <a:rPr lang="de-AT" sz="1400" dirty="0" smtClean="0"/>
              <a:t>der Ehe</a:t>
            </a:r>
            <a:r>
              <a:rPr lang="de-AT" sz="1400" i="1" dirty="0" smtClean="0"/>
              <a:t> </a:t>
            </a:r>
            <a:r>
              <a:rPr lang="de-AT" sz="1400" dirty="0" smtClean="0"/>
              <a:t>(c. 1055), die </a:t>
            </a:r>
            <a:r>
              <a:rPr lang="de-AT" sz="1400" i="1" dirty="0" smtClean="0"/>
              <a:t>Wesenseigenschaften</a:t>
            </a:r>
            <a:r>
              <a:rPr lang="de-AT" sz="1400" dirty="0" smtClean="0"/>
              <a:t> der Ehe (c. 1056), das </a:t>
            </a:r>
            <a:r>
              <a:rPr lang="de-AT" sz="1400" i="1" dirty="0" smtClean="0"/>
              <a:t>Konsensprinzip</a:t>
            </a:r>
            <a:r>
              <a:rPr lang="de-AT" sz="1400" dirty="0" smtClean="0"/>
              <a:t> sowie eine </a:t>
            </a:r>
            <a:r>
              <a:rPr lang="de-AT" sz="1400" i="1" dirty="0" smtClean="0"/>
              <a:t>Definition des Ehewillens </a:t>
            </a:r>
            <a:r>
              <a:rPr lang="de-AT" sz="1400" dirty="0" smtClean="0"/>
              <a:t>(c. 1057), das </a:t>
            </a:r>
            <a:r>
              <a:rPr lang="de-AT" sz="1400" i="1" dirty="0" smtClean="0"/>
              <a:t>Grundrecht auf Eingehung </a:t>
            </a:r>
            <a:r>
              <a:rPr lang="de-AT" sz="1400" dirty="0" smtClean="0"/>
              <a:t>einer Ehe (c. 1058), die </a:t>
            </a:r>
            <a:r>
              <a:rPr lang="de-AT" sz="1400" i="1" dirty="0" smtClean="0"/>
              <a:t>Rechtsgrundlagen des </a:t>
            </a:r>
            <a:r>
              <a:rPr lang="de-AT" sz="1400" i="1" dirty="0" err="1" smtClean="0"/>
              <a:t>Eherechs</a:t>
            </a:r>
            <a:r>
              <a:rPr lang="de-AT" sz="1400" i="1" dirty="0" smtClean="0"/>
              <a:t> für Katholiken </a:t>
            </a:r>
            <a:r>
              <a:rPr lang="de-AT" sz="1400" dirty="0" smtClean="0"/>
              <a:t>(c. 1059), der </a:t>
            </a:r>
            <a:r>
              <a:rPr lang="de-AT" sz="1400" i="1" dirty="0" err="1" smtClean="0"/>
              <a:t>favor</a:t>
            </a:r>
            <a:r>
              <a:rPr lang="de-AT" sz="1400" i="1" dirty="0" smtClean="0"/>
              <a:t> </a:t>
            </a:r>
            <a:r>
              <a:rPr lang="de-AT" sz="1400" i="1" dirty="0" err="1" smtClean="0"/>
              <a:t>iuris</a:t>
            </a:r>
            <a:r>
              <a:rPr lang="de-AT" sz="1400" i="1" dirty="0" smtClean="0"/>
              <a:t> </a:t>
            </a:r>
            <a:r>
              <a:rPr lang="de-AT" sz="1400" i="1" dirty="0" err="1" smtClean="0"/>
              <a:t>matrimonii</a:t>
            </a:r>
            <a:r>
              <a:rPr lang="de-AT" sz="1400" i="1" dirty="0" smtClean="0"/>
              <a:t> </a:t>
            </a:r>
            <a:r>
              <a:rPr lang="de-AT" sz="1400" dirty="0" smtClean="0"/>
              <a:t>(c. 1060) und das </a:t>
            </a:r>
            <a:r>
              <a:rPr lang="de-AT" sz="1400" i="1" dirty="0" smtClean="0"/>
              <a:t>Eheversprechen=Verlöbnis</a:t>
            </a:r>
            <a:r>
              <a:rPr lang="de-AT" sz="1400" dirty="0" smtClean="0"/>
              <a:t> (c. 1062).</a:t>
            </a:r>
          </a:p>
          <a:p>
            <a:r>
              <a:rPr lang="de-AT" sz="1400" b="1" dirty="0" smtClean="0"/>
              <a:t>Ehe als Vertrag und Sakrament: </a:t>
            </a:r>
            <a:r>
              <a:rPr lang="de-AT" sz="1400" dirty="0" smtClean="0"/>
              <a:t>Der alte Streit, ob die Ehe ein </a:t>
            </a:r>
            <a:r>
              <a:rPr lang="de-AT" sz="1400" i="1" dirty="0" err="1" smtClean="0"/>
              <a:t>Konsensual</a:t>
            </a:r>
            <a:r>
              <a:rPr lang="de-AT" sz="1400" i="1" dirty="0" smtClean="0"/>
              <a:t>- oder Realvertrag</a:t>
            </a:r>
            <a:r>
              <a:rPr lang="de-AT" sz="1400" dirty="0" smtClean="0"/>
              <a:t> sei, wurde zugunsten der </a:t>
            </a:r>
            <a:r>
              <a:rPr lang="de-AT" sz="1400" i="1" dirty="0" err="1" smtClean="0"/>
              <a:t>Konsensualvertragstheorie</a:t>
            </a:r>
            <a:r>
              <a:rPr lang="de-AT" sz="1400" dirty="0" smtClean="0"/>
              <a:t> entschieden. Jeder Ehevertrag </a:t>
            </a:r>
            <a:r>
              <a:rPr lang="de-AT" sz="1400" i="1" dirty="0" smtClean="0"/>
              <a:t>zwischen Getauften </a:t>
            </a:r>
            <a:r>
              <a:rPr lang="de-AT" sz="1400" dirty="0" smtClean="0"/>
              <a:t>ist zudem ein </a:t>
            </a:r>
            <a:r>
              <a:rPr lang="de-AT" sz="1400" i="1" dirty="0" smtClean="0"/>
              <a:t>Sakrament.</a:t>
            </a:r>
            <a:r>
              <a:rPr lang="de-AT" sz="1400" dirty="0" smtClean="0"/>
              <a:t> </a:t>
            </a:r>
          </a:p>
          <a:p>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5</a:t>
            </a:fld>
            <a:endParaRPr lang="de-DE"/>
          </a:p>
        </p:txBody>
      </p:sp>
    </p:spTree>
    <p:extLst>
      <p:ext uri="{BB962C8B-B14F-4D97-AF65-F5344CB8AC3E}">
        <p14:creationId xmlns:p14="http://schemas.microsoft.com/office/powerpoint/2010/main" val="3577853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400" b="1" dirty="0"/>
              <a:t/>
            </a:r>
            <a:br>
              <a:rPr lang="de-AT" sz="2400" b="1" dirty="0"/>
            </a:br>
            <a:r>
              <a:rPr lang="de-AT" sz="1400" dirty="0"/>
              <a:t>Grundnormen</a:t>
            </a:r>
            <a:endParaRPr lang="de-DE" sz="1400" dirty="0"/>
          </a:p>
        </p:txBody>
      </p:sp>
      <p:sp>
        <p:nvSpPr>
          <p:cNvPr id="3" name="Inhaltsplatzhalter 2"/>
          <p:cNvSpPr>
            <a:spLocks noGrp="1"/>
          </p:cNvSpPr>
          <p:nvPr>
            <p:ph idx="1"/>
          </p:nvPr>
        </p:nvSpPr>
        <p:spPr/>
        <p:txBody>
          <a:bodyPr>
            <a:normAutofit fontScale="92500"/>
          </a:bodyPr>
          <a:lstStyle/>
          <a:p>
            <a:r>
              <a:rPr lang="de-AT" sz="1400" b="1" dirty="0" err="1" smtClean="0"/>
              <a:t>Ehezweck</a:t>
            </a:r>
            <a:r>
              <a:rPr lang="de-AT" sz="1400" b="1" dirty="0" smtClean="0"/>
              <a:t> und wesentliche Eigenschaften der Ehe:  </a:t>
            </a:r>
            <a:r>
              <a:rPr lang="de-AT" sz="1400" dirty="0" smtClean="0"/>
              <a:t>Die Ehe ist eine Gemeinschaft des ganzen Lebens zwischen Mann und Frau und ist ihrer Anlage nach sowohl auf das Wohl der Gatten als auch der Nachkommenschaft </a:t>
            </a:r>
            <a:r>
              <a:rPr lang="de-AT" sz="1400" dirty="0" err="1" smtClean="0"/>
              <a:t>hingeordnet</a:t>
            </a:r>
            <a:r>
              <a:rPr lang="de-AT" sz="1400" dirty="0" smtClean="0"/>
              <a:t>. Diese so definierte Ehe hat einige </a:t>
            </a:r>
            <a:r>
              <a:rPr lang="de-AT" sz="1400" i="1" dirty="0" smtClean="0"/>
              <a:t>wesentliche Eigenschaften</a:t>
            </a:r>
            <a:r>
              <a:rPr lang="de-AT" sz="1400" dirty="0" smtClean="0"/>
              <a:t>, nämlich </a:t>
            </a:r>
            <a:r>
              <a:rPr lang="de-AT" sz="1400" i="1" dirty="0" smtClean="0"/>
              <a:t>a) die Einheit </a:t>
            </a:r>
            <a:r>
              <a:rPr lang="de-AT" sz="1400" dirty="0" smtClean="0"/>
              <a:t>(keine Polygamie; weder Polygynie noch Polyandrie) und </a:t>
            </a:r>
            <a:r>
              <a:rPr lang="de-AT" sz="1400" i="1" dirty="0" smtClean="0"/>
              <a:t>b) die Unauflöslichkeit </a:t>
            </a:r>
            <a:r>
              <a:rPr lang="de-AT" sz="1400" dirty="0" smtClean="0"/>
              <a:t>(diese bezieht sich nur auf die gültig geschlossenen Ehen zwischen Getauften, die auch vollzogen worden sind).</a:t>
            </a:r>
          </a:p>
          <a:p>
            <a:r>
              <a:rPr lang="de-AT" sz="1400" b="1" dirty="0" smtClean="0"/>
              <a:t>Recht auf Eheschließung</a:t>
            </a:r>
            <a:r>
              <a:rPr lang="de-AT" sz="1400" dirty="0" smtClean="0"/>
              <a:t>: Ehe ist ein Grundrecht jedes Menschen, das allerdings Einschränkungen durch göttliches oder menschliches Recht erfahren kann (=Ehehindernisse). Zudem ist dieses Grundrecht disponibel, d.h. es kann auf dieses Grundrecht verzichtet werden.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6</a:t>
            </a:fld>
            <a:endParaRPr lang="de-DE"/>
          </a:p>
        </p:txBody>
      </p:sp>
    </p:spTree>
    <p:extLst>
      <p:ext uri="{BB962C8B-B14F-4D97-AF65-F5344CB8AC3E}">
        <p14:creationId xmlns:p14="http://schemas.microsoft.com/office/powerpoint/2010/main" val="3682964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000" b="1" dirty="0"/>
              <a:t/>
            </a:r>
            <a:br>
              <a:rPr lang="de-AT" sz="2000" b="1" dirty="0"/>
            </a:br>
            <a:r>
              <a:rPr lang="de-AT" sz="1400" dirty="0"/>
              <a:t>Grundnormen</a:t>
            </a:r>
            <a:endParaRPr lang="de-DE" sz="1400" dirty="0"/>
          </a:p>
        </p:txBody>
      </p:sp>
      <p:sp>
        <p:nvSpPr>
          <p:cNvPr id="3" name="Inhaltsplatzhalter 2"/>
          <p:cNvSpPr>
            <a:spLocks noGrp="1"/>
          </p:cNvSpPr>
          <p:nvPr>
            <p:ph idx="1"/>
          </p:nvPr>
        </p:nvSpPr>
        <p:spPr/>
        <p:txBody>
          <a:bodyPr>
            <a:normAutofit/>
          </a:bodyPr>
          <a:lstStyle/>
          <a:p>
            <a:r>
              <a:rPr lang="de-AT" sz="1400" b="1" dirty="0" smtClean="0"/>
              <a:t>Rechtsgrundlagen des Eherechts für Katholiken</a:t>
            </a:r>
            <a:r>
              <a:rPr lang="de-AT" sz="1400" dirty="0" smtClean="0"/>
              <a:t>: Für wen gilt das kirchliche Eherecht? Das </a:t>
            </a:r>
            <a:r>
              <a:rPr lang="de-AT" sz="1400" dirty="0" err="1" smtClean="0"/>
              <a:t>kirchl</a:t>
            </a:r>
            <a:r>
              <a:rPr lang="de-AT" sz="1400" dirty="0" smtClean="0"/>
              <a:t>. Eherecht gilt für alle Ehen von Katholiken, genauer für alle Ehen, bei denen zumindest einer der Partner katholisch ist. Das göttliche Eherecht (</a:t>
            </a:r>
            <a:r>
              <a:rPr lang="de-AT" sz="1400" dirty="0" err="1" smtClean="0"/>
              <a:t>zB</a:t>
            </a:r>
            <a:r>
              <a:rPr lang="de-AT" sz="1400" dirty="0" smtClean="0"/>
              <a:t>. Unauflöslichkeit der Ehe) gilt nach dem Selbstverständnis der Kath. Kirche für alle Menschen. Nichtkatholische Ehen unterliegen nicht der Kompetenz der Kath. Kirche.</a:t>
            </a:r>
          </a:p>
          <a:p>
            <a:r>
              <a:rPr lang="de-AT" sz="1400" b="1" dirty="0" smtClean="0"/>
              <a:t>Der </a:t>
            </a:r>
            <a:r>
              <a:rPr lang="de-AT" sz="1400" b="1" dirty="0" err="1" smtClean="0"/>
              <a:t>favor</a:t>
            </a:r>
            <a:r>
              <a:rPr lang="de-AT" sz="1400" b="1" dirty="0" smtClean="0"/>
              <a:t> </a:t>
            </a:r>
            <a:r>
              <a:rPr lang="de-AT" sz="1400" b="1" dirty="0" err="1" smtClean="0"/>
              <a:t>iuris</a:t>
            </a:r>
            <a:r>
              <a:rPr lang="de-AT" sz="1400" b="1" dirty="0" smtClean="0"/>
              <a:t> </a:t>
            </a:r>
            <a:r>
              <a:rPr lang="de-AT" sz="1400" b="1" dirty="0" err="1" smtClean="0"/>
              <a:t>matrimonii</a:t>
            </a:r>
            <a:r>
              <a:rPr lang="de-AT" sz="1400" b="1" dirty="0" smtClean="0"/>
              <a:t>: </a:t>
            </a:r>
            <a:r>
              <a:rPr lang="de-AT" sz="1400" dirty="0" smtClean="0"/>
              <a:t>Darunter versteht man den Grundsatz, dass eine formal ordnungsgemäß geschlossene Ehe solange für gültig zu halten ist, bis das Gegenteil erwiesen ist. Ein Beweis erfolgt in einem Ehenichtigkeitsprozess durch das übereinstimmende Urteil zweier kirchlicher Instanzen.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7</a:t>
            </a:fld>
            <a:endParaRPr lang="de-DE"/>
          </a:p>
        </p:txBody>
      </p:sp>
    </p:spTree>
    <p:extLst>
      <p:ext uri="{BB962C8B-B14F-4D97-AF65-F5344CB8AC3E}">
        <p14:creationId xmlns:p14="http://schemas.microsoft.com/office/powerpoint/2010/main" val="1126093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br>
              <a:rPr lang="de-AT" sz="1800" b="1" dirty="0"/>
            </a:br>
            <a:r>
              <a:rPr lang="de-AT" sz="1400" dirty="0"/>
              <a:t>Grundnormen</a:t>
            </a:r>
            <a:endParaRPr lang="de-DE" sz="1400" dirty="0"/>
          </a:p>
        </p:txBody>
      </p:sp>
      <p:sp>
        <p:nvSpPr>
          <p:cNvPr id="3" name="Inhaltsplatzhalter 2"/>
          <p:cNvSpPr>
            <a:spLocks noGrp="1"/>
          </p:cNvSpPr>
          <p:nvPr>
            <p:ph idx="1"/>
          </p:nvPr>
        </p:nvSpPr>
        <p:spPr/>
        <p:txBody>
          <a:bodyPr>
            <a:normAutofit/>
          </a:bodyPr>
          <a:lstStyle/>
          <a:p>
            <a:r>
              <a:rPr lang="de-AT" sz="1400" b="1" dirty="0" smtClean="0"/>
              <a:t>Das Verlöbnis </a:t>
            </a:r>
            <a:r>
              <a:rPr lang="de-AT" sz="1400" dirty="0" smtClean="0"/>
              <a:t>wird nicht im CIC geregelt sondern der Zuständigkeit der jeweiligen Bischofskonferenzen überlassen. Gesamtkirchlich wird nur ausgeschlossen (§2 c. 1062), dass eine Ehe aufgrund eines Eheversprechens rechtlich erzwungen werden kann. Auf Schadensersatz kann allerdings geklagt werden. Damit entspricht die Rechtslage im kirchlichen Recht  nahezu wörtlich dem österreichischen staatlichen Recht (§§  45 und 46 sowie 1247 ABGB).</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8</a:t>
            </a:fld>
            <a:endParaRPr lang="de-DE"/>
          </a:p>
        </p:txBody>
      </p:sp>
    </p:spTree>
    <p:extLst>
      <p:ext uri="{BB962C8B-B14F-4D97-AF65-F5344CB8AC3E}">
        <p14:creationId xmlns:p14="http://schemas.microsoft.com/office/powerpoint/2010/main" val="2032710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1800" b="1" dirty="0"/>
              <a:t>EHERECHT</a:t>
            </a:r>
            <a:r>
              <a:rPr lang="de-AT" sz="2000" b="1" dirty="0"/>
              <a:t/>
            </a:r>
            <a:br>
              <a:rPr lang="de-AT" sz="2000" b="1" dirty="0"/>
            </a:br>
            <a:r>
              <a:rPr lang="de-AT" sz="1400" b="1" dirty="0" smtClean="0"/>
              <a:t>Ehehindernisse</a:t>
            </a:r>
            <a:endParaRPr lang="de-DE" sz="1400" dirty="0"/>
          </a:p>
        </p:txBody>
      </p:sp>
      <p:sp>
        <p:nvSpPr>
          <p:cNvPr id="3" name="Inhaltsplatzhalter 2"/>
          <p:cNvSpPr>
            <a:spLocks noGrp="1"/>
          </p:cNvSpPr>
          <p:nvPr>
            <p:ph idx="1"/>
          </p:nvPr>
        </p:nvSpPr>
        <p:spPr/>
        <p:txBody>
          <a:bodyPr>
            <a:normAutofit/>
          </a:bodyPr>
          <a:lstStyle/>
          <a:p>
            <a:r>
              <a:rPr lang="de-AT" sz="1400" b="1" dirty="0" smtClean="0"/>
              <a:t>Ehehindernisse:</a:t>
            </a:r>
            <a:r>
              <a:rPr lang="de-AT" sz="1400" dirty="0" smtClean="0"/>
              <a:t> Der neue CIC kennt nur noch solche Ehehindernisse, die eine Ungültigkeit der Ehe bewirken, wenn ihnen zum Trotz die Trauung dennoch </a:t>
            </a:r>
            <a:r>
              <a:rPr lang="de-AT" sz="1400" dirty="0" err="1" smtClean="0"/>
              <a:t>vorge-nommen</a:t>
            </a:r>
            <a:r>
              <a:rPr lang="de-AT" sz="1400" dirty="0" smtClean="0"/>
              <a:t> wird (= </a:t>
            </a:r>
            <a:r>
              <a:rPr lang="de-AT" sz="1400" i="1" dirty="0" smtClean="0"/>
              <a:t>trennende </a:t>
            </a:r>
            <a:r>
              <a:rPr lang="de-AT" sz="1400" i="1" dirty="0" err="1" smtClean="0"/>
              <a:t>Eheindernisse</a:t>
            </a:r>
            <a:r>
              <a:rPr lang="de-AT" sz="1400" dirty="0" smtClean="0"/>
              <a:t>). </a:t>
            </a:r>
            <a:r>
              <a:rPr lang="de-AT" sz="1400" i="1" dirty="0" smtClean="0"/>
              <a:t>Aufschiebende Ehehindernisse </a:t>
            </a:r>
            <a:r>
              <a:rPr lang="de-AT" sz="1400" dirty="0" smtClean="0"/>
              <a:t>kennt das neue Recht nicht mehr.</a:t>
            </a:r>
          </a:p>
          <a:p>
            <a:r>
              <a:rPr lang="de-AT" sz="1400" b="1" dirty="0" smtClean="0"/>
              <a:t>Trauungsverbote</a:t>
            </a:r>
            <a:r>
              <a:rPr lang="de-AT" sz="1400" dirty="0" smtClean="0"/>
              <a:t> richten sich nicht an die Eheleute sondern an die kirchlichen Amtsträger, die der Eheschließung assistieren. Es handelt sich also um Verbote für diese, bestimmte Heiratswillige zu trauen. Eine entgegen einem solchen Verbot vorgenommene Trauung ist </a:t>
            </a:r>
            <a:r>
              <a:rPr lang="de-AT" sz="1400" i="1" dirty="0" smtClean="0"/>
              <a:t>unerlaubt aber gültig</a:t>
            </a:r>
            <a:r>
              <a:rPr lang="de-AT" sz="1400" dirty="0" smtClean="0"/>
              <a:t>. Von einem Trauungsverbot kann der Ortsordinarius befreien, bei einem </a:t>
            </a:r>
            <a:r>
              <a:rPr lang="de-AT" sz="1400" i="1" dirty="0" smtClean="0"/>
              <a:t>Notfall</a:t>
            </a:r>
            <a:r>
              <a:rPr lang="de-AT" sz="1400" dirty="0" smtClean="0"/>
              <a:t> kann dies der Trauungsgeistliche selbst tun.</a:t>
            </a:r>
            <a:endParaRPr lang="de-DE" sz="1400" dirty="0"/>
          </a:p>
        </p:txBody>
      </p:sp>
      <p:sp>
        <p:nvSpPr>
          <p:cNvPr id="4" name="Foliennummernplatzhalter 3"/>
          <p:cNvSpPr>
            <a:spLocks noGrp="1"/>
          </p:cNvSpPr>
          <p:nvPr>
            <p:ph type="sldNum" sz="quarter" idx="12"/>
          </p:nvPr>
        </p:nvSpPr>
        <p:spPr/>
        <p:txBody>
          <a:bodyPr/>
          <a:lstStyle/>
          <a:p>
            <a:fld id="{98913F5D-ADFA-4338-A988-C8D1860492BF}" type="slidenum">
              <a:rPr lang="de-DE" smtClean="0"/>
              <a:t>9</a:t>
            </a:fld>
            <a:endParaRPr lang="de-DE"/>
          </a:p>
        </p:txBody>
      </p:sp>
    </p:spTree>
    <p:extLst>
      <p:ext uri="{BB962C8B-B14F-4D97-AF65-F5344CB8AC3E}">
        <p14:creationId xmlns:p14="http://schemas.microsoft.com/office/powerpoint/2010/main" val="3588864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Smoking">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3203</Words>
  <Application>Microsoft Office PowerPoint</Application>
  <PresentationFormat>Bildschirmpräsentation (4:3)</PresentationFormat>
  <Paragraphs>110</Paragraphs>
  <Slides>29</Slides>
  <Notes>0</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Couture</vt:lpstr>
      <vt:lpstr>EHERECHT Terminologie</vt:lpstr>
      <vt:lpstr>EHERECHT Terminologie</vt:lpstr>
      <vt:lpstr>EHERECHT Terminologie</vt:lpstr>
      <vt:lpstr>EHERECHT Terminologie</vt:lpstr>
      <vt:lpstr>EHERECHT Grundnormen</vt:lpstr>
      <vt:lpstr>EHERECHT Grundnormen</vt:lpstr>
      <vt:lpstr>EHERECHT Grundnormen</vt:lpstr>
      <vt:lpstr>EHERECHT Grundnormen</vt:lpstr>
      <vt:lpstr>EHERECHT Ehehindernisse</vt:lpstr>
      <vt:lpstr>EHERECHT Ehehindernisse</vt:lpstr>
      <vt:lpstr>EHERECHT Ehehindernisse</vt:lpstr>
      <vt:lpstr>EHERECHT Ehehindernisse</vt:lpstr>
      <vt:lpstr>EHERECHT Der Ehewille</vt:lpstr>
      <vt:lpstr>EHERECHT Der Ehewille</vt:lpstr>
      <vt:lpstr>EHERECHT Die Eheschließungsform</vt:lpstr>
      <vt:lpstr>EHERECHT Die Eheschließungsform</vt:lpstr>
      <vt:lpstr>EHERECHT Die Eheschließungsform</vt:lpstr>
      <vt:lpstr>EHERECHT Die Eheschließungsform</vt:lpstr>
      <vt:lpstr>EHERECHT Die Eheschließungsform</vt:lpstr>
      <vt:lpstr>EHERECHT Die Gültigmachung nichtiger EHen</vt:lpstr>
      <vt:lpstr>EHERECHT Die Gültigmachung nichtiger EHen</vt:lpstr>
      <vt:lpstr>EHERECHT Sonstige Möglichkeiten für Die Behandlung nichtiger Ehen</vt:lpstr>
      <vt:lpstr>EHERECHT Sonstige Möglichkeiten für Die Behandlung nichtiger Ehen</vt:lpstr>
      <vt:lpstr>EHERECHT Sonstige Möglichkeiten für Die Behandlung nichtiger Ehen</vt:lpstr>
      <vt:lpstr>EHERECHT Sonstige Möglichkeiten für Die Behandlung nichtiger Ehen</vt:lpstr>
      <vt:lpstr>EHERECHT Sonstige Möglichkeiten für Die Behandlung nichtiger Ehen</vt:lpstr>
      <vt:lpstr>EHERECHT Sonstige Möglichkeiten für Die Behandlung nichtiger Ehen</vt:lpstr>
      <vt:lpstr>EHERECHT Sonstige Möglichkeiten für Die Behandlung nichtiger Ehen</vt:lpstr>
      <vt:lpstr>EHERECHT Sonstige Möglichkeiten für Die Behandlung nichtiger Ehen</vt:lpstr>
    </vt:vector>
  </TitlesOfParts>
  <Company>Universität Salzburg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EHERECHT Terminologie</dc:title>
  <dc:creator>RINNERTHALER, Alfred</dc:creator>
  <cp:lastModifiedBy>RINNERTHALER, Alfred</cp:lastModifiedBy>
  <cp:revision>72</cp:revision>
  <cp:lastPrinted>2013-04-22T09:04:26Z</cp:lastPrinted>
  <dcterms:created xsi:type="dcterms:W3CDTF">2013-04-05T06:55:10Z</dcterms:created>
  <dcterms:modified xsi:type="dcterms:W3CDTF">2013-04-22T09:52:27Z</dcterms:modified>
</cp:coreProperties>
</file>